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87" r:id="rId3"/>
    <p:sldId id="266" r:id="rId4"/>
    <p:sldId id="267" r:id="rId5"/>
    <p:sldId id="297" r:id="rId6"/>
    <p:sldId id="261" r:id="rId7"/>
    <p:sldId id="262" r:id="rId8"/>
    <p:sldId id="308" r:id="rId9"/>
    <p:sldId id="263" r:id="rId10"/>
    <p:sldId id="306" r:id="rId11"/>
    <p:sldId id="295" r:id="rId12"/>
    <p:sldId id="305" r:id="rId13"/>
    <p:sldId id="270" r:id="rId14"/>
    <p:sldId id="257" r:id="rId15"/>
    <p:sldId id="259" r:id="rId16"/>
    <p:sldId id="298" r:id="rId17"/>
    <p:sldId id="280" r:id="rId18"/>
    <p:sldId id="260" r:id="rId19"/>
    <p:sldId id="296" r:id="rId20"/>
    <p:sldId id="274" r:id="rId21"/>
    <p:sldId id="275" r:id="rId22"/>
    <p:sldId id="276" r:id="rId23"/>
    <p:sldId id="281" r:id="rId24"/>
    <p:sldId id="285" r:id="rId25"/>
    <p:sldId id="268" r:id="rId26"/>
    <p:sldId id="277" r:id="rId27"/>
    <p:sldId id="291" r:id="rId28"/>
    <p:sldId id="273" r:id="rId29"/>
    <p:sldId id="302" r:id="rId30"/>
    <p:sldId id="307" r:id="rId31"/>
    <p:sldId id="282" r:id="rId32"/>
    <p:sldId id="29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4670" autoAdjust="0"/>
  </p:normalViewPr>
  <p:slideViewPr>
    <p:cSldViewPr>
      <p:cViewPr>
        <p:scale>
          <a:sx n="60" d="100"/>
          <a:sy n="60" d="100"/>
        </p:scale>
        <p:origin x="-144" y="446"/>
      </p:cViewPr>
      <p:guideLst>
        <p:guide orient="horz" pos="2160"/>
        <p:guide pos="2880"/>
      </p:guideLst>
    </p:cSldViewPr>
  </p:slideViewPr>
  <p:notesTextViewPr>
    <p:cViewPr>
      <p:scale>
        <a:sx n="1" d="1"/>
        <a:sy n="1" d="1"/>
      </p:scale>
      <p:origin x="0" y="0"/>
    </p:cViewPr>
  </p:notesTextViewPr>
  <p:sorterViewPr>
    <p:cViewPr>
      <p:scale>
        <a:sx n="70" d="100"/>
        <a:sy n="70" d="100"/>
      </p:scale>
      <p:origin x="0" y="30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B7001B-4391-4840-BCA7-86E0385004E2}" type="datetimeFigureOut">
              <a:rPr lang="en-GB" smtClean="0"/>
              <a:t>20/11/2013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637B5F-A860-430A-B11E-DC46A92CE4B9}" type="slidenum">
              <a:rPr lang="en-GB" smtClean="0"/>
              <a:t>‹#›</a:t>
            </a:fld>
            <a:endParaRPr lang="en-GB"/>
          </a:p>
        </p:txBody>
      </p:sp>
    </p:spTree>
    <p:extLst>
      <p:ext uri="{BB962C8B-B14F-4D97-AF65-F5344CB8AC3E}">
        <p14:creationId xmlns:p14="http://schemas.microsoft.com/office/powerpoint/2010/main" val="593136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photos of these goods and laminate</a:t>
            </a:r>
            <a:endParaRPr lang="en-GB" dirty="0"/>
          </a:p>
        </p:txBody>
      </p:sp>
      <p:sp>
        <p:nvSpPr>
          <p:cNvPr id="4" name="Slide Number Placeholder 3"/>
          <p:cNvSpPr>
            <a:spLocks noGrp="1"/>
          </p:cNvSpPr>
          <p:nvPr>
            <p:ph type="sldNum" sz="quarter" idx="10"/>
          </p:nvPr>
        </p:nvSpPr>
        <p:spPr/>
        <p:txBody>
          <a:bodyPr/>
          <a:lstStyle/>
          <a:p>
            <a:fld id="{66637B5F-A860-430A-B11E-DC46A92CE4B9}" type="slidenum">
              <a:rPr lang="en-GB" smtClean="0"/>
              <a:t>11</a:t>
            </a:fld>
            <a:endParaRPr lang="en-GB"/>
          </a:p>
        </p:txBody>
      </p:sp>
    </p:spTree>
    <p:extLst>
      <p:ext uri="{BB962C8B-B14F-4D97-AF65-F5344CB8AC3E}">
        <p14:creationId xmlns:p14="http://schemas.microsoft.com/office/powerpoint/2010/main" val="1624360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 separate</a:t>
            </a:r>
            <a:r>
              <a:rPr lang="en-GB" baseline="0" dirty="0" smtClean="0"/>
              <a:t> guidance sheets to help</a:t>
            </a:r>
            <a:endParaRPr lang="en-GB" dirty="0"/>
          </a:p>
        </p:txBody>
      </p:sp>
      <p:sp>
        <p:nvSpPr>
          <p:cNvPr id="4" name="Slide Number Placeholder 3"/>
          <p:cNvSpPr>
            <a:spLocks noGrp="1"/>
          </p:cNvSpPr>
          <p:nvPr>
            <p:ph type="sldNum" sz="quarter" idx="10"/>
          </p:nvPr>
        </p:nvSpPr>
        <p:spPr/>
        <p:txBody>
          <a:bodyPr/>
          <a:lstStyle/>
          <a:p>
            <a:fld id="{66637B5F-A860-430A-B11E-DC46A92CE4B9}" type="slidenum">
              <a:rPr lang="en-GB" smtClean="0"/>
              <a:t>19</a:t>
            </a:fld>
            <a:endParaRPr lang="en-GB"/>
          </a:p>
        </p:txBody>
      </p:sp>
    </p:spTree>
    <p:extLst>
      <p:ext uri="{BB962C8B-B14F-4D97-AF65-F5344CB8AC3E}">
        <p14:creationId xmlns:p14="http://schemas.microsoft.com/office/powerpoint/2010/main" val="364481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3"/>
          <p:cNvSpPr>
            <a:spLocks noGrp="1" noChangeArrowheads="1"/>
          </p:cNvSpPr>
          <p:nvPr>
            <p:ph type="dt"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9pPr>
          </a:lstStyle>
          <a:p>
            <a:pPr eaLnBrk="1" hangingPunct="1"/>
            <a:r>
              <a:rPr lang="en-US" smtClean="0">
                <a:solidFill>
                  <a:srgbClr val="000000"/>
                </a:solidFill>
              </a:rPr>
              <a:t>06/26/13</a:t>
            </a:r>
          </a:p>
        </p:txBody>
      </p:sp>
      <p:sp>
        <p:nvSpPr>
          <p:cNvPr id="48131" name="Rectangle 7"/>
          <p:cNvSpPr>
            <a:spLocks noGrp="1" noChangeArrowheads="1"/>
          </p:cNvSpPr>
          <p:nvPr>
            <p:ph type="sldNum" sz="quarter"/>
          </p:nvPr>
        </p:nvSpPr>
        <p:spPr>
          <a:noFill/>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9pPr>
          </a:lstStyle>
          <a:p>
            <a:pPr eaLnBrk="1" hangingPunct="1"/>
            <a:fld id="{F381AE84-5B79-4DF6-8AB0-FCEC66499802}" type="slidenum">
              <a:rPr lang="en-US" smtClean="0">
                <a:solidFill>
                  <a:srgbClr val="000000"/>
                </a:solidFill>
              </a:rPr>
              <a:pPr eaLnBrk="1" hangingPunct="1"/>
              <a:t>20</a:t>
            </a:fld>
            <a:endParaRPr lang="en-US" smtClean="0">
              <a:solidFill>
                <a:srgbClr val="000000"/>
              </a:solidFill>
            </a:endParaRPr>
          </a:p>
        </p:txBody>
      </p:sp>
      <p:sp>
        <p:nvSpPr>
          <p:cNvPr id="48132"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3" name="Text Box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Calibri" charset="0"/>
                <a:ea typeface="ＭＳ Ｐゴシック" charset="-128"/>
              </a:rPr>
              <a:t>Discuss seating equipment (refer to previous session on this) and the compromise between acceptability for carer and child as well as what is available. Sometime need to stage progress towards optimal position.</a:t>
            </a:r>
          </a:p>
        </p:txBody>
      </p:sp>
      <p:sp>
        <p:nvSpPr>
          <p:cNvPr id="48134"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Calibri" charset="0"/>
                <a:ea typeface="ＭＳ Ｐゴシック" charset="-128"/>
              </a:defRPr>
            </a:lvl9pPr>
          </a:lstStyle>
          <a:p>
            <a:pPr algn="r" eaLnBrk="1" hangingPunct="1">
              <a:buClrTx/>
              <a:buFontTx/>
              <a:buNone/>
            </a:pPr>
            <a:fld id="{C0F2C1E8-AA41-4C1A-BF37-14A45AB4C66A}" type="slidenum">
              <a:rPr lang="en-US" sz="1200">
                <a:solidFill>
                  <a:srgbClr val="000000"/>
                </a:solidFill>
              </a:rPr>
              <a:pPr algn="r" eaLnBrk="1" hangingPunct="1">
                <a:buClrTx/>
                <a:buFontTx/>
                <a:buNone/>
              </a:pPr>
              <a:t>20</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positioning</a:t>
            </a:r>
            <a:r>
              <a:rPr lang="en-GB" baseline="0" dirty="0" smtClean="0"/>
              <a:t> &amp;</a:t>
            </a:r>
            <a:r>
              <a:rPr lang="en-GB" dirty="0" smtClean="0"/>
              <a:t> seating (is child disabled by the position), utensil, speed,</a:t>
            </a:r>
            <a:r>
              <a:rPr lang="en-GB" baseline="0" dirty="0" smtClean="0"/>
              <a:t> amount, talking to child, involvement of child, amount of coughing and spillage, contentment of child and mother.</a:t>
            </a:r>
            <a:endParaRPr lang="en-GB" dirty="0"/>
          </a:p>
        </p:txBody>
      </p:sp>
      <p:sp>
        <p:nvSpPr>
          <p:cNvPr id="4" name="Slide Number Placeholder 3"/>
          <p:cNvSpPr>
            <a:spLocks noGrp="1"/>
          </p:cNvSpPr>
          <p:nvPr>
            <p:ph type="sldNum" sz="quarter" idx="10"/>
          </p:nvPr>
        </p:nvSpPr>
        <p:spPr/>
        <p:txBody>
          <a:bodyPr/>
          <a:lstStyle/>
          <a:p>
            <a:fld id="{66637B5F-A860-430A-B11E-DC46A92CE4B9}" type="slidenum">
              <a:rPr lang="en-GB" smtClean="0"/>
              <a:t>25</a:t>
            </a:fld>
            <a:endParaRPr lang="en-GB"/>
          </a:p>
        </p:txBody>
      </p:sp>
    </p:spTree>
    <p:extLst>
      <p:ext uri="{BB962C8B-B14F-4D97-AF65-F5344CB8AC3E}">
        <p14:creationId xmlns:p14="http://schemas.microsoft.com/office/powerpoint/2010/main" val="1080925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Same prompts as slide above</a:t>
            </a:r>
            <a:endParaRPr lang="en-GB" dirty="0"/>
          </a:p>
        </p:txBody>
      </p:sp>
      <p:sp>
        <p:nvSpPr>
          <p:cNvPr id="4" name="Slide Number Placeholder 3"/>
          <p:cNvSpPr>
            <a:spLocks noGrp="1"/>
          </p:cNvSpPr>
          <p:nvPr>
            <p:ph type="sldNum" sz="quarter" idx="10"/>
          </p:nvPr>
        </p:nvSpPr>
        <p:spPr/>
        <p:txBody>
          <a:bodyPr/>
          <a:lstStyle/>
          <a:p>
            <a:fld id="{66637B5F-A860-430A-B11E-DC46A92CE4B9}" type="slidenum">
              <a:rPr lang="en-GB" smtClean="0"/>
              <a:t>26</a:t>
            </a:fld>
            <a:endParaRPr lang="en-GB"/>
          </a:p>
        </p:txBody>
      </p:sp>
    </p:spTree>
    <p:extLst>
      <p:ext uri="{BB962C8B-B14F-4D97-AF65-F5344CB8AC3E}">
        <p14:creationId xmlns:p14="http://schemas.microsoft.com/office/powerpoint/2010/main" val="276075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Same prompts as slide above</a:t>
            </a:r>
            <a:endParaRPr lang="en-GB" dirty="0"/>
          </a:p>
        </p:txBody>
      </p:sp>
      <p:sp>
        <p:nvSpPr>
          <p:cNvPr id="4" name="Slide Number Placeholder 3"/>
          <p:cNvSpPr>
            <a:spLocks noGrp="1"/>
          </p:cNvSpPr>
          <p:nvPr>
            <p:ph type="sldNum" sz="quarter" idx="10"/>
          </p:nvPr>
        </p:nvSpPr>
        <p:spPr/>
        <p:txBody>
          <a:bodyPr/>
          <a:lstStyle/>
          <a:p>
            <a:fld id="{66637B5F-A860-430A-B11E-DC46A92CE4B9}" type="slidenum">
              <a:rPr lang="en-GB" smtClean="0"/>
              <a:t>27</a:t>
            </a:fld>
            <a:endParaRPr lang="en-GB"/>
          </a:p>
        </p:txBody>
      </p:sp>
    </p:spTree>
    <p:extLst>
      <p:ext uri="{BB962C8B-B14F-4D97-AF65-F5344CB8AC3E}">
        <p14:creationId xmlns:p14="http://schemas.microsoft.com/office/powerpoint/2010/main" val="387066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each video</a:t>
            </a:r>
            <a:r>
              <a:rPr lang="en-GB" baseline="0" dirty="0" smtClean="0"/>
              <a:t> (Child 1, Child 2, Child 3) s</a:t>
            </a:r>
            <a:r>
              <a:rPr lang="en-GB" dirty="0" smtClean="0"/>
              <a:t>top the video just before the end of the </a:t>
            </a:r>
            <a:r>
              <a:rPr lang="en-GB" b="1" i="1" dirty="0" smtClean="0"/>
              <a:t>before</a:t>
            </a:r>
            <a:r>
              <a:rPr lang="en-GB" dirty="0" smtClean="0"/>
              <a:t> clip to discuss the questions with the trainees. Do the same with the </a:t>
            </a:r>
            <a:r>
              <a:rPr lang="en-GB" b="1" i="1" dirty="0" smtClean="0"/>
              <a:t>after</a:t>
            </a:r>
            <a:r>
              <a:rPr lang="en-GB" dirty="0" smtClean="0"/>
              <a:t> clip.</a:t>
            </a:r>
            <a:endParaRPr lang="en-GB" dirty="0"/>
          </a:p>
        </p:txBody>
      </p:sp>
      <p:sp>
        <p:nvSpPr>
          <p:cNvPr id="4" name="Slide Number Placeholder 3"/>
          <p:cNvSpPr>
            <a:spLocks noGrp="1"/>
          </p:cNvSpPr>
          <p:nvPr>
            <p:ph type="sldNum" sz="quarter" idx="10"/>
          </p:nvPr>
        </p:nvSpPr>
        <p:spPr/>
        <p:txBody>
          <a:bodyPr/>
          <a:lstStyle/>
          <a:p>
            <a:fld id="{66637B5F-A860-430A-B11E-DC46A92CE4B9}" type="slidenum">
              <a:rPr lang="en-GB" smtClean="0"/>
              <a:t>28</a:t>
            </a:fld>
            <a:endParaRPr lang="en-GB"/>
          </a:p>
        </p:txBody>
      </p:sp>
    </p:spTree>
    <p:extLst>
      <p:ext uri="{BB962C8B-B14F-4D97-AF65-F5344CB8AC3E}">
        <p14:creationId xmlns:p14="http://schemas.microsoft.com/office/powerpoint/2010/main" val="231745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31B710-FB5F-4D9E-9B92-2CFE7142A6E9}" type="datetimeFigureOut">
              <a:rPr lang="en-GB" smtClean="0"/>
              <a:t>20/11/2013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1684850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31B710-FB5F-4D9E-9B92-2CFE7142A6E9}" type="datetimeFigureOut">
              <a:rPr lang="en-GB" smtClean="0"/>
              <a:t>20/11/2013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3553439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31B710-FB5F-4D9E-9B92-2CFE7142A6E9}" type="datetimeFigureOut">
              <a:rPr lang="en-GB" smtClean="0"/>
              <a:t>20/11/2013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193648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31B710-FB5F-4D9E-9B92-2CFE7142A6E9}" type="datetimeFigureOut">
              <a:rPr lang="en-GB" smtClean="0"/>
              <a:t>20/11/2013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49843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31B710-FB5F-4D9E-9B92-2CFE7142A6E9}" type="datetimeFigureOut">
              <a:rPr lang="en-GB" smtClean="0"/>
              <a:t>20/11/2013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666473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31B710-FB5F-4D9E-9B92-2CFE7142A6E9}" type="datetimeFigureOut">
              <a:rPr lang="en-GB" smtClean="0"/>
              <a:t>20/11/2013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273543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31B710-FB5F-4D9E-9B92-2CFE7142A6E9}" type="datetimeFigureOut">
              <a:rPr lang="en-GB" smtClean="0"/>
              <a:t>20/11/2013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187768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31B710-FB5F-4D9E-9B92-2CFE7142A6E9}" type="datetimeFigureOut">
              <a:rPr lang="en-GB" smtClean="0"/>
              <a:t>20/11/2013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164631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1B710-FB5F-4D9E-9B92-2CFE7142A6E9}" type="datetimeFigureOut">
              <a:rPr lang="en-GB" smtClean="0"/>
              <a:t>20/11/2013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190331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B710-FB5F-4D9E-9B92-2CFE7142A6E9}" type="datetimeFigureOut">
              <a:rPr lang="en-GB" smtClean="0"/>
              <a:t>20/11/2013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385724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31B710-FB5F-4D9E-9B92-2CFE7142A6E9}" type="datetimeFigureOut">
              <a:rPr lang="en-GB" smtClean="0"/>
              <a:t>20/11/2013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2A6ADE-5A33-4977-BBD5-59C59D1F5143}" type="slidenum">
              <a:rPr lang="en-GB" smtClean="0"/>
              <a:t>‹#›</a:t>
            </a:fld>
            <a:endParaRPr lang="en-GB"/>
          </a:p>
        </p:txBody>
      </p:sp>
    </p:spTree>
    <p:extLst>
      <p:ext uri="{BB962C8B-B14F-4D97-AF65-F5344CB8AC3E}">
        <p14:creationId xmlns:p14="http://schemas.microsoft.com/office/powerpoint/2010/main" val="388238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31B710-FB5F-4D9E-9B92-2CFE7142A6E9}" type="datetimeFigureOut">
              <a:rPr lang="en-GB" smtClean="0"/>
              <a:t>20/11/2013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A6ADE-5A33-4977-BBD5-59C59D1F5143}" type="slidenum">
              <a:rPr lang="en-GB" smtClean="0"/>
              <a:t>‹#›</a:t>
            </a:fld>
            <a:endParaRPr lang="en-GB"/>
          </a:p>
        </p:txBody>
      </p:sp>
    </p:spTree>
    <p:extLst>
      <p:ext uri="{BB962C8B-B14F-4D97-AF65-F5344CB8AC3E}">
        <p14:creationId xmlns:p14="http://schemas.microsoft.com/office/powerpoint/2010/main" val="919280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2511" y="548680"/>
            <a:ext cx="7772400" cy="1958168"/>
          </a:xfrm>
        </p:spPr>
        <p:txBody>
          <a:bodyPr>
            <a:normAutofit fontScale="90000"/>
          </a:bodyPr>
          <a:lstStyle/>
          <a:p>
            <a:r>
              <a:rPr lang="en-GB" sz="6000" dirty="0" smtClean="0">
                <a:solidFill>
                  <a:srgbClr val="C00000"/>
                </a:solidFill>
                <a:effectLst>
                  <a:outerShdw blurRad="38100" dist="38100" dir="2700000" algn="tl">
                    <a:srgbClr val="000000">
                      <a:alpha val="43137"/>
                    </a:srgbClr>
                  </a:outerShdw>
                </a:effectLst>
              </a:rPr>
              <a:t/>
            </a:r>
            <a:br>
              <a:rPr lang="en-GB" sz="6000" dirty="0" smtClean="0">
                <a:solidFill>
                  <a:srgbClr val="C00000"/>
                </a:solidFill>
                <a:effectLst>
                  <a:outerShdw blurRad="38100" dist="38100" dir="2700000" algn="tl">
                    <a:srgbClr val="000000">
                      <a:alpha val="43137"/>
                    </a:srgbClr>
                  </a:outerShdw>
                </a:effectLst>
              </a:rPr>
            </a:br>
            <a:r>
              <a:rPr lang="en-GB" sz="6000" dirty="0" smtClean="0">
                <a:solidFill>
                  <a:srgbClr val="C00000"/>
                </a:solidFill>
                <a:effectLst>
                  <a:outerShdw blurRad="38100" dist="38100" dir="2700000" algn="tl">
                    <a:srgbClr val="000000">
                      <a:alpha val="43137"/>
                    </a:srgbClr>
                  </a:outerShdw>
                </a:effectLst>
              </a:rPr>
              <a:t/>
            </a:r>
            <a:br>
              <a:rPr lang="en-GB" sz="6000" dirty="0" smtClean="0">
                <a:solidFill>
                  <a:srgbClr val="C00000"/>
                </a:solidFill>
                <a:effectLst>
                  <a:outerShdw blurRad="38100" dist="38100" dir="2700000" algn="tl">
                    <a:srgbClr val="000000">
                      <a:alpha val="43137"/>
                    </a:srgbClr>
                  </a:outerShdw>
                </a:effectLst>
              </a:rPr>
            </a:br>
            <a:r>
              <a:rPr lang="en-GB" sz="6000" dirty="0" smtClean="0">
                <a:solidFill>
                  <a:srgbClr val="C00000"/>
                </a:solidFill>
                <a:effectLst>
                  <a:outerShdw blurRad="38100" dist="38100" dir="2700000" algn="tl">
                    <a:srgbClr val="000000">
                      <a:alpha val="43137"/>
                    </a:srgbClr>
                  </a:outerShdw>
                </a:effectLst>
              </a:rPr>
              <a:t>Nutrition </a:t>
            </a:r>
            <a:br>
              <a:rPr lang="en-GB" sz="6000" dirty="0" smtClean="0">
                <a:solidFill>
                  <a:srgbClr val="C00000"/>
                </a:solidFill>
                <a:effectLst>
                  <a:outerShdw blurRad="38100" dist="38100" dir="2700000" algn="tl">
                    <a:srgbClr val="000000">
                      <a:alpha val="43137"/>
                    </a:srgbClr>
                  </a:outerShdw>
                </a:effectLst>
              </a:rPr>
            </a:br>
            <a:r>
              <a:rPr lang="en-GB" sz="6700" dirty="0" smtClean="0">
                <a:solidFill>
                  <a:srgbClr val="C00000"/>
                </a:solidFill>
                <a:effectLst>
                  <a:outerShdw blurRad="38100" dist="38100" dir="2700000" algn="tl">
                    <a:srgbClr val="000000">
                      <a:alpha val="43137"/>
                    </a:srgbClr>
                  </a:outerShdw>
                </a:effectLst>
              </a:rPr>
              <a:t>Eating &amp; Drinking</a:t>
            </a:r>
            <a:br>
              <a:rPr lang="en-GB" sz="6700" dirty="0" smtClean="0">
                <a:solidFill>
                  <a:srgbClr val="C00000"/>
                </a:solidFill>
                <a:effectLst>
                  <a:outerShdw blurRad="38100" dist="38100" dir="2700000" algn="tl">
                    <a:srgbClr val="000000">
                      <a:alpha val="43137"/>
                    </a:srgbClr>
                  </a:outerShdw>
                </a:effectLst>
              </a:rPr>
            </a:br>
            <a:r>
              <a:rPr lang="en-GB" sz="6000" i="1" dirty="0" smtClean="0">
                <a:solidFill>
                  <a:srgbClr val="C00000"/>
                </a:solidFill>
                <a:effectLst>
                  <a:outerShdw blurRad="38100" dist="38100" dir="2700000" algn="tl">
                    <a:srgbClr val="000000">
                      <a:alpha val="43137"/>
                    </a:srgbClr>
                  </a:outerShdw>
                </a:effectLst>
              </a:rPr>
              <a:t/>
            </a:r>
            <a:br>
              <a:rPr lang="en-GB" sz="6000" i="1" dirty="0" smtClean="0">
                <a:solidFill>
                  <a:srgbClr val="C00000"/>
                </a:solidFill>
                <a:effectLst>
                  <a:outerShdw blurRad="38100" dist="38100" dir="2700000" algn="tl">
                    <a:srgbClr val="000000">
                      <a:alpha val="43137"/>
                    </a:srgbClr>
                  </a:outerShdw>
                </a:effectLst>
              </a:rPr>
            </a:br>
            <a:endParaRPr lang="en-GB" sz="6000" i="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611560" y="3933056"/>
            <a:ext cx="4176464" cy="1446550"/>
          </a:xfrm>
          <a:prstGeom prst="rect">
            <a:avLst/>
          </a:prstGeom>
          <a:noFill/>
        </p:spPr>
        <p:txBody>
          <a:bodyPr wrap="square" rtlCol="0">
            <a:spAutoFit/>
          </a:bodyPr>
          <a:lstStyle/>
          <a:p>
            <a:r>
              <a:rPr lang="en-GB" sz="4400" i="1" dirty="0" smtClean="0">
                <a:effectLst>
                  <a:outerShdw blurRad="38100" dist="38100" dir="2700000" algn="tl">
                    <a:srgbClr val="000000">
                      <a:alpha val="43137"/>
                    </a:srgbClr>
                  </a:outerShdw>
                </a:effectLst>
              </a:rPr>
              <a:t>Children </a:t>
            </a:r>
            <a:r>
              <a:rPr lang="en-GB" sz="4400" i="1" dirty="0">
                <a:effectLst>
                  <a:outerShdw blurRad="38100" dist="38100" dir="2700000" algn="tl">
                    <a:srgbClr val="000000">
                      <a:alpha val="43137"/>
                    </a:srgbClr>
                  </a:outerShdw>
                </a:effectLst>
              </a:rPr>
              <a:t>with disabilities</a:t>
            </a:r>
            <a:endParaRPr lang="en-GB" sz="4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32656"/>
            <a:ext cx="1811337"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2200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332" y="2048774"/>
            <a:ext cx="1304925"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37" y="6037731"/>
            <a:ext cx="369411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2725363"/>
            <a:ext cx="3312368" cy="33123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948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Food and Drink</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484784"/>
            <a:ext cx="8229600" cy="4525963"/>
          </a:xfrm>
        </p:spPr>
        <p:txBody>
          <a:bodyPr>
            <a:normAutofit lnSpcReduction="10000"/>
          </a:bodyPr>
          <a:lstStyle/>
          <a:p>
            <a:pPr marL="0" indent="0">
              <a:buNone/>
            </a:pPr>
            <a:r>
              <a:rPr lang="en-GB" b="1" dirty="0" smtClean="0">
                <a:solidFill>
                  <a:srgbClr val="C00000"/>
                </a:solidFill>
              </a:rPr>
              <a:t>Meals:</a:t>
            </a:r>
          </a:p>
          <a:p>
            <a:pPr>
              <a:buFont typeface="Wingdings" pitchFamily="2" charset="2"/>
              <a:buChar char="§"/>
            </a:pPr>
            <a:r>
              <a:rPr lang="en-GB" dirty="0" smtClean="0"/>
              <a:t>Give your child </a:t>
            </a:r>
            <a:r>
              <a:rPr lang="en-GB" i="1" dirty="0" smtClean="0"/>
              <a:t>smaller</a:t>
            </a:r>
            <a:r>
              <a:rPr lang="en-GB" dirty="0" smtClean="0"/>
              <a:t> meals, as they get too tired.</a:t>
            </a:r>
          </a:p>
          <a:p>
            <a:pPr marL="0" indent="0">
              <a:buNone/>
            </a:pPr>
            <a:r>
              <a:rPr lang="en-GB" b="1" dirty="0" smtClean="0">
                <a:solidFill>
                  <a:srgbClr val="C00000"/>
                </a:solidFill>
              </a:rPr>
              <a:t>Drinks:</a:t>
            </a:r>
          </a:p>
          <a:p>
            <a:pPr>
              <a:buFont typeface="Wingdings" pitchFamily="2" charset="2"/>
              <a:buChar char="§"/>
            </a:pPr>
            <a:r>
              <a:rPr lang="en-GB" dirty="0" smtClean="0"/>
              <a:t>Give PLENTY of water: Keep a 1 </a:t>
            </a:r>
            <a:r>
              <a:rPr lang="en-GB" dirty="0"/>
              <a:t>litre bottle </a:t>
            </a:r>
            <a:r>
              <a:rPr lang="en-GB" dirty="0" smtClean="0"/>
              <a:t>for your child and make sure it is finished at the end of the day.</a:t>
            </a:r>
          </a:p>
          <a:p>
            <a:pPr>
              <a:buFont typeface="Wingdings" pitchFamily="2" charset="2"/>
              <a:buChar char="§"/>
            </a:pPr>
            <a:r>
              <a:rPr lang="en-GB" dirty="0" smtClean="0"/>
              <a:t>Give small </a:t>
            </a:r>
            <a:r>
              <a:rPr lang="en-GB" dirty="0"/>
              <a:t>amounts </a:t>
            </a:r>
            <a:r>
              <a:rPr lang="en-GB" dirty="0" smtClean="0"/>
              <a:t>THROUGHOUT </a:t>
            </a:r>
            <a:r>
              <a:rPr lang="en-GB" dirty="0"/>
              <a:t>the </a:t>
            </a:r>
            <a:r>
              <a:rPr lang="en-GB" dirty="0" smtClean="0"/>
              <a:t>day, not only at mealtimes</a:t>
            </a:r>
            <a:endParaRPr lang="en-GB" dirty="0"/>
          </a:p>
          <a:p>
            <a:pPr>
              <a:buFont typeface="Wingdings" pitchFamily="2" charset="2"/>
              <a:buChar char="§"/>
            </a:pPr>
            <a:endParaRPr lang="en-GB" dirty="0"/>
          </a:p>
        </p:txBody>
      </p:sp>
    </p:spTree>
    <p:extLst>
      <p:ext uri="{BB962C8B-B14F-4D97-AF65-F5344CB8AC3E}">
        <p14:creationId xmlns:p14="http://schemas.microsoft.com/office/powerpoint/2010/main" val="116424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Good or bad? </a:t>
            </a:r>
            <a:r>
              <a:rPr lang="en-GB" i="1" dirty="0" smtClean="0">
                <a:solidFill>
                  <a:srgbClr val="C00000"/>
                </a:solidFill>
                <a:effectLst>
                  <a:outerShdw blurRad="38100" dist="38100" dir="2700000" algn="tl">
                    <a:srgbClr val="000000">
                      <a:alpha val="43137"/>
                    </a:srgbClr>
                  </a:outerShdw>
                </a:effectLst>
              </a:rPr>
              <a:t>Why</a:t>
            </a:r>
            <a:r>
              <a:rPr lang="en-GB" dirty="0" smtClean="0"/>
              <a:t>?</a:t>
            </a:r>
            <a:endParaRPr lang="en-GB" dirty="0"/>
          </a:p>
        </p:txBody>
      </p:sp>
      <p:sp>
        <p:nvSpPr>
          <p:cNvPr id="3" name="Content Placeholder 2"/>
          <p:cNvSpPr>
            <a:spLocks noGrp="1"/>
          </p:cNvSpPr>
          <p:nvPr>
            <p:ph idx="1"/>
          </p:nvPr>
        </p:nvSpPr>
        <p:spPr/>
        <p:txBody>
          <a:bodyPr>
            <a:normAutofit lnSpcReduction="10000"/>
          </a:bodyPr>
          <a:lstStyle/>
          <a:p>
            <a:pPr>
              <a:buClr>
                <a:srgbClr val="FFFFFF"/>
              </a:buClr>
              <a:buFont typeface="Wingdings" panose="05000000000000000000" pitchFamily="2" charset="2"/>
              <a:buChar char="§"/>
            </a:pPr>
            <a:r>
              <a:rPr lang="en-GB" altLang="en-US" dirty="0"/>
              <a:t>Biscuits</a:t>
            </a:r>
          </a:p>
          <a:p>
            <a:pPr>
              <a:buClr>
                <a:srgbClr val="FFFFFF"/>
              </a:buClr>
              <a:buFont typeface="Wingdings" panose="05000000000000000000" pitchFamily="2" charset="2"/>
              <a:buChar char="§"/>
            </a:pPr>
            <a:r>
              <a:rPr lang="en-GB" altLang="en-US" dirty="0" err="1"/>
              <a:t>Shingara</a:t>
            </a:r>
            <a:endParaRPr lang="en-GB" altLang="en-US" dirty="0"/>
          </a:p>
          <a:p>
            <a:pPr>
              <a:buClr>
                <a:srgbClr val="FFFFFF"/>
              </a:buClr>
              <a:buFont typeface="Wingdings" panose="05000000000000000000" pitchFamily="2" charset="2"/>
              <a:buChar char="§"/>
            </a:pPr>
            <a:r>
              <a:rPr lang="en-GB" altLang="en-US" dirty="0"/>
              <a:t>Rice with beef </a:t>
            </a:r>
          </a:p>
          <a:p>
            <a:pPr>
              <a:buClr>
                <a:srgbClr val="FFFFFF"/>
              </a:buClr>
              <a:buFont typeface="Wingdings" panose="05000000000000000000" pitchFamily="2" charset="2"/>
              <a:buChar char="§"/>
            </a:pPr>
            <a:r>
              <a:rPr lang="en-GB" altLang="en-US" dirty="0" err="1"/>
              <a:t>Chappati</a:t>
            </a:r>
            <a:endParaRPr lang="en-GB" altLang="en-US" dirty="0"/>
          </a:p>
          <a:p>
            <a:pPr>
              <a:buClr>
                <a:srgbClr val="FFFFFF"/>
              </a:buClr>
              <a:buFont typeface="Wingdings" panose="05000000000000000000" pitchFamily="2" charset="2"/>
              <a:buChar char="§"/>
            </a:pPr>
            <a:r>
              <a:rPr lang="en-GB" altLang="en-US" dirty="0"/>
              <a:t>Boiled egg</a:t>
            </a:r>
          </a:p>
          <a:p>
            <a:pPr>
              <a:buClr>
                <a:srgbClr val="FFFFFF"/>
              </a:buClr>
              <a:buFont typeface="Wingdings" panose="05000000000000000000" pitchFamily="2" charset="2"/>
              <a:buChar char="§"/>
            </a:pPr>
            <a:r>
              <a:rPr lang="en-GB" altLang="en-US" dirty="0"/>
              <a:t>Bread</a:t>
            </a:r>
          </a:p>
          <a:p>
            <a:pPr>
              <a:buClr>
                <a:srgbClr val="FFFFFF"/>
              </a:buClr>
              <a:buFont typeface="Wingdings" panose="05000000000000000000" pitchFamily="2" charset="2"/>
              <a:buChar char="§"/>
            </a:pPr>
            <a:r>
              <a:rPr lang="en-GB" altLang="en-US" dirty="0"/>
              <a:t>Mashed lentils </a:t>
            </a:r>
          </a:p>
          <a:p>
            <a:pPr>
              <a:buClr>
                <a:srgbClr val="FFFFFF"/>
              </a:buClr>
              <a:buFont typeface="Wingdings" panose="05000000000000000000" pitchFamily="2" charset="2"/>
              <a:buChar char="§"/>
            </a:pPr>
            <a:r>
              <a:rPr lang="en-GB" altLang="en-US" dirty="0"/>
              <a:t>Banana</a:t>
            </a:r>
          </a:p>
          <a:p>
            <a:pPr>
              <a:spcBef>
                <a:spcPts val="800"/>
              </a:spcBef>
              <a:buClr>
                <a:srgbClr val="FFFFFF"/>
              </a:buClr>
              <a:buFont typeface="Wingdings" charset="2"/>
              <a:buChar char=""/>
            </a:pPr>
            <a:endParaRPr lang="en-GB" dirty="0"/>
          </a:p>
          <a:p>
            <a:pPr marL="0" indent="0">
              <a:buNone/>
            </a:pPr>
            <a:endParaRPr lang="en-GB" dirty="0" smtClean="0"/>
          </a:p>
        </p:txBody>
      </p:sp>
    </p:spTree>
    <p:extLst>
      <p:ext uri="{BB962C8B-B14F-4D97-AF65-F5344CB8AC3E}">
        <p14:creationId xmlns:p14="http://schemas.microsoft.com/office/powerpoint/2010/main" val="124081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Good or bad texture?</a:t>
            </a:r>
            <a:endParaRPr lang="en-GB" dirty="0"/>
          </a:p>
        </p:txBody>
      </p:sp>
      <p:sp>
        <p:nvSpPr>
          <p:cNvPr id="6" name="Content Placeholder 5"/>
          <p:cNvSpPr>
            <a:spLocks noGrp="1"/>
          </p:cNvSpPr>
          <p:nvPr>
            <p:ph idx="1"/>
          </p:nvPr>
        </p:nvSpPr>
        <p:spPr>
          <a:xfrm>
            <a:off x="457200" y="1600200"/>
            <a:ext cx="8229600" cy="4791055"/>
          </a:xfrm>
          <a:prstGeom prst="rect">
            <a:avLst/>
          </a:prstGeom>
        </p:spPr>
        <p:txBody>
          <a:bodyPr>
            <a:spAutoFit/>
          </a:bodyPr>
          <a:lstStyle/>
          <a:p>
            <a:pPr>
              <a:spcBef>
                <a:spcPts val="800"/>
              </a:spcBef>
              <a:buClr>
                <a:srgbClr val="FFFFFF"/>
              </a:buClr>
              <a:buFont typeface="Times New Roman" pitchFamily="16" charset="0"/>
              <a:buNone/>
              <a:defRPr/>
            </a:pPr>
            <a:r>
              <a:rPr lang="en-GB" sz="2800" dirty="0">
                <a:latin typeface="Tahoma" pitchFamily="32" charset="0"/>
                <a:ea typeface="Microsoft YaHei" charset="-122"/>
              </a:rPr>
              <a:t>X  </a:t>
            </a:r>
            <a:r>
              <a:rPr lang="en-GB" altLang="en-US" sz="2800" dirty="0">
                <a:latin typeface="Tahoma" pitchFamily="32" charset="0"/>
                <a:ea typeface="Microsoft YaHei" charset="-122"/>
              </a:rPr>
              <a:t>Biscuits</a:t>
            </a:r>
          </a:p>
          <a:p>
            <a:pPr>
              <a:spcBef>
                <a:spcPts val="800"/>
              </a:spcBef>
              <a:buClr>
                <a:srgbClr val="FFFFFF"/>
              </a:buClr>
              <a:buFont typeface="Times New Roman" pitchFamily="16" charset="0"/>
              <a:buNone/>
              <a:defRPr/>
            </a:pPr>
            <a:r>
              <a:rPr lang="en-GB" sz="2800" dirty="0">
                <a:latin typeface="Tahoma" pitchFamily="32" charset="0"/>
                <a:ea typeface="Microsoft YaHei" charset="-122"/>
              </a:rPr>
              <a:t>X  </a:t>
            </a:r>
            <a:r>
              <a:rPr lang="en-GB" altLang="en-US" sz="2800" dirty="0" err="1">
                <a:latin typeface="Tahoma" pitchFamily="32" charset="0"/>
                <a:ea typeface="Microsoft YaHei" charset="-122"/>
              </a:rPr>
              <a:t>Shingara</a:t>
            </a:r>
            <a:endParaRPr lang="en-GB" altLang="en-US" sz="2800" dirty="0">
              <a:latin typeface="Tahoma" pitchFamily="32" charset="0"/>
              <a:ea typeface="Microsoft YaHei" charset="-122"/>
            </a:endParaRPr>
          </a:p>
          <a:p>
            <a:pPr>
              <a:spcBef>
                <a:spcPts val="800"/>
              </a:spcBef>
              <a:buClr>
                <a:srgbClr val="FFFFFF"/>
              </a:buClr>
              <a:buFont typeface="Times New Roman" pitchFamily="16" charset="0"/>
              <a:buNone/>
              <a:defRPr/>
            </a:pPr>
            <a:r>
              <a:rPr lang="en-GB" sz="2800" dirty="0">
                <a:latin typeface="Tahoma" pitchFamily="32" charset="0"/>
                <a:ea typeface="Microsoft YaHei" charset="-122"/>
                <a:sym typeface="Symbol"/>
              </a:rPr>
              <a:t>  </a:t>
            </a:r>
            <a:r>
              <a:rPr lang="en-GB" altLang="en-US" sz="2800" dirty="0">
                <a:latin typeface="Tahoma" pitchFamily="32" charset="0"/>
                <a:ea typeface="Microsoft YaHei" charset="-122"/>
              </a:rPr>
              <a:t>Mashed lentils </a:t>
            </a:r>
          </a:p>
          <a:p>
            <a:pPr>
              <a:spcBef>
                <a:spcPts val="800"/>
              </a:spcBef>
              <a:buClr>
                <a:srgbClr val="FFFFFF"/>
              </a:buClr>
              <a:buFont typeface="Times New Roman" pitchFamily="16" charset="0"/>
              <a:buNone/>
              <a:defRPr/>
            </a:pPr>
            <a:r>
              <a:rPr lang="en-GB" sz="2800" dirty="0">
                <a:latin typeface="Tahoma" pitchFamily="32" charset="0"/>
                <a:ea typeface="Microsoft YaHei" charset="-122"/>
              </a:rPr>
              <a:t>X  </a:t>
            </a:r>
            <a:r>
              <a:rPr lang="en-GB" altLang="en-US" sz="2800" dirty="0">
                <a:latin typeface="Tahoma" pitchFamily="32" charset="0"/>
                <a:ea typeface="Microsoft YaHei" charset="-122"/>
              </a:rPr>
              <a:t>Rice with beef </a:t>
            </a:r>
          </a:p>
          <a:p>
            <a:pPr>
              <a:spcBef>
                <a:spcPts val="800"/>
              </a:spcBef>
              <a:buClr>
                <a:srgbClr val="FFFFFF"/>
              </a:buClr>
              <a:buFont typeface="Times New Roman" pitchFamily="16" charset="0"/>
              <a:buNone/>
              <a:defRPr/>
            </a:pPr>
            <a:r>
              <a:rPr lang="en-GB" sz="2800" dirty="0">
                <a:latin typeface="Tahoma" pitchFamily="32" charset="0"/>
                <a:ea typeface="Microsoft YaHei" charset="-122"/>
              </a:rPr>
              <a:t>X  </a:t>
            </a:r>
            <a:r>
              <a:rPr lang="en-GB" altLang="en-US" sz="2800" dirty="0" err="1">
                <a:latin typeface="Tahoma" pitchFamily="32" charset="0"/>
                <a:ea typeface="Microsoft YaHei" charset="-122"/>
              </a:rPr>
              <a:t>Chappati</a:t>
            </a:r>
            <a:endParaRPr lang="en-GB" altLang="en-US" sz="2800" dirty="0">
              <a:latin typeface="Tahoma" pitchFamily="32" charset="0"/>
              <a:ea typeface="Microsoft YaHei" charset="-122"/>
            </a:endParaRPr>
          </a:p>
          <a:p>
            <a:pPr>
              <a:spcBef>
                <a:spcPts val="800"/>
              </a:spcBef>
              <a:buClr>
                <a:srgbClr val="FFFFFF"/>
              </a:buClr>
              <a:buFont typeface="Times New Roman" pitchFamily="16" charset="0"/>
              <a:buNone/>
              <a:defRPr/>
            </a:pPr>
            <a:r>
              <a:rPr lang="en-GB" sz="2800" dirty="0">
                <a:latin typeface="Tahoma" pitchFamily="32" charset="0"/>
                <a:ea typeface="Microsoft YaHei" charset="-122"/>
                <a:sym typeface="Symbol"/>
              </a:rPr>
              <a:t>  </a:t>
            </a:r>
            <a:r>
              <a:rPr lang="en-GB" altLang="en-US" sz="2800" dirty="0">
                <a:latin typeface="Tahoma" pitchFamily="32" charset="0"/>
                <a:ea typeface="Microsoft YaHei" charset="-122"/>
              </a:rPr>
              <a:t>Boiled egg</a:t>
            </a:r>
          </a:p>
          <a:p>
            <a:pPr>
              <a:spcBef>
                <a:spcPts val="800"/>
              </a:spcBef>
              <a:buClr>
                <a:srgbClr val="FFFFFF"/>
              </a:buClr>
              <a:buFont typeface="Times New Roman" pitchFamily="16" charset="0"/>
              <a:buNone/>
              <a:defRPr/>
            </a:pPr>
            <a:r>
              <a:rPr lang="en-GB" sz="2800" dirty="0">
                <a:latin typeface="Tahoma" pitchFamily="32" charset="0"/>
                <a:ea typeface="Microsoft YaHei" charset="-122"/>
              </a:rPr>
              <a:t>X  </a:t>
            </a:r>
            <a:r>
              <a:rPr lang="en-GB" altLang="en-US" sz="2800" dirty="0">
                <a:latin typeface="Tahoma" pitchFamily="32" charset="0"/>
                <a:ea typeface="Microsoft YaHei" charset="-122"/>
              </a:rPr>
              <a:t>Bread</a:t>
            </a:r>
          </a:p>
          <a:p>
            <a:pPr marL="0" indent="0">
              <a:spcBef>
                <a:spcPts val="800"/>
              </a:spcBef>
              <a:buClr>
                <a:srgbClr val="FFFFFF"/>
              </a:buClr>
              <a:buNone/>
              <a:defRPr/>
            </a:pPr>
            <a:r>
              <a:rPr lang="en-GB" sz="2800" dirty="0">
                <a:latin typeface="Tahoma" pitchFamily="32" charset="0"/>
                <a:ea typeface="Microsoft YaHei" charset="-122"/>
                <a:sym typeface="Symbol"/>
              </a:rPr>
              <a:t> </a:t>
            </a:r>
            <a:r>
              <a:rPr lang="en-GB" sz="2800" dirty="0" smtClean="0">
                <a:latin typeface="Tahoma" pitchFamily="32" charset="0"/>
                <a:ea typeface="Microsoft YaHei" charset="-122"/>
                <a:sym typeface="Symbol"/>
              </a:rPr>
              <a:t> </a:t>
            </a:r>
            <a:r>
              <a:rPr lang="en-GB" altLang="en-US" sz="2800" dirty="0" smtClean="0">
                <a:latin typeface="Tahoma" pitchFamily="32" charset="0"/>
                <a:ea typeface="Microsoft YaHei" charset="-122"/>
              </a:rPr>
              <a:t>Banana</a:t>
            </a:r>
            <a:endParaRPr lang="en-GB" altLang="en-US" sz="2800" dirty="0">
              <a:latin typeface="Tahoma" pitchFamily="32" charset="0"/>
              <a:ea typeface="Microsoft YaHei" charset="-122"/>
            </a:endParaRPr>
          </a:p>
          <a:p>
            <a:pPr marL="0" indent="0">
              <a:spcBef>
                <a:spcPts val="800"/>
              </a:spcBef>
              <a:buClr>
                <a:srgbClr val="FFFFFF"/>
              </a:buClr>
              <a:buNone/>
              <a:defRPr/>
            </a:pPr>
            <a:r>
              <a:rPr lang="en-GB" sz="2800" dirty="0">
                <a:latin typeface="Tahoma" pitchFamily="32" charset="0"/>
                <a:ea typeface="Microsoft YaHei" charset="-122"/>
                <a:sym typeface="Symbol"/>
              </a:rPr>
              <a:t> </a:t>
            </a:r>
            <a:r>
              <a:rPr lang="en-GB" sz="2800" dirty="0" smtClean="0">
                <a:latin typeface="Tahoma" pitchFamily="32" charset="0"/>
                <a:ea typeface="Microsoft YaHei" charset="-122"/>
                <a:sym typeface="Symbol"/>
              </a:rPr>
              <a:t> </a:t>
            </a:r>
            <a:r>
              <a:rPr lang="en-GB" altLang="en-US" sz="2800" dirty="0" err="1" smtClean="0">
                <a:latin typeface="Tahoma" pitchFamily="32" charset="0"/>
                <a:ea typeface="Microsoft YaHei" charset="-122"/>
              </a:rPr>
              <a:t>Suji</a:t>
            </a:r>
            <a:endParaRPr lang="en-GB" altLang="en-US" sz="2800" dirty="0">
              <a:latin typeface="Tahoma" pitchFamily="32" charset="0"/>
              <a:ea typeface="Microsoft YaHei" charset="-122"/>
            </a:endParaRPr>
          </a:p>
        </p:txBody>
      </p:sp>
    </p:spTree>
    <p:extLst>
      <p:ext uri="{BB962C8B-B14F-4D97-AF65-F5344CB8AC3E}">
        <p14:creationId xmlns:p14="http://schemas.microsoft.com/office/powerpoint/2010/main" val="1669548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What local recipes?</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512" y="1600200"/>
            <a:ext cx="8856984" cy="4997152"/>
          </a:xfrm>
        </p:spPr>
        <p:txBody>
          <a:bodyPr>
            <a:normAutofit fontScale="92500" lnSpcReduction="10000"/>
          </a:bodyPr>
          <a:lstStyle/>
          <a:p>
            <a:r>
              <a:rPr lang="en-GB" dirty="0"/>
              <a:t>What do your children eat?</a:t>
            </a:r>
          </a:p>
          <a:p>
            <a:r>
              <a:rPr lang="en-GB" dirty="0"/>
              <a:t>How could you modify the nutrient value?</a:t>
            </a:r>
          </a:p>
          <a:p>
            <a:r>
              <a:rPr lang="en-GB" dirty="0"/>
              <a:t>How could you modify the consistency</a:t>
            </a:r>
            <a:r>
              <a:rPr lang="en-GB" dirty="0" smtClean="0"/>
              <a:t>?</a:t>
            </a:r>
          </a:p>
          <a:p>
            <a:r>
              <a:rPr lang="en-GB" dirty="0" smtClean="0"/>
              <a:t>What snacks can you give </a:t>
            </a:r>
            <a:r>
              <a:rPr lang="en-GB" i="1" dirty="0" smtClean="0"/>
              <a:t>between</a:t>
            </a:r>
            <a:r>
              <a:rPr lang="en-GB" dirty="0" smtClean="0"/>
              <a:t> meals to compensate for the smaller meals your child eats?</a:t>
            </a:r>
            <a:endParaRPr lang="en-GB" dirty="0"/>
          </a:p>
          <a:p>
            <a:pPr marL="0" indent="0">
              <a:buNone/>
            </a:pPr>
            <a:endParaRPr lang="en-GB" sz="2600" dirty="0" smtClean="0"/>
          </a:p>
          <a:p>
            <a:pPr marL="0" indent="0">
              <a:buNone/>
            </a:pPr>
            <a:r>
              <a:rPr lang="en-GB" dirty="0" smtClean="0"/>
              <a:t>Discuss local recipes:</a:t>
            </a:r>
          </a:p>
          <a:p>
            <a:pPr marL="0" indent="0">
              <a:buNone/>
            </a:pPr>
            <a:r>
              <a:rPr lang="en-GB" dirty="0" smtClean="0"/>
              <a:t>- Modifications to increase calories &amp; nutrients</a:t>
            </a:r>
          </a:p>
          <a:p>
            <a:pPr marL="0" indent="0">
              <a:buNone/>
            </a:pPr>
            <a:r>
              <a:rPr lang="en-GB" dirty="0" smtClean="0"/>
              <a:t>- Modifications needed for appropriate consistency</a:t>
            </a:r>
          </a:p>
          <a:p>
            <a:pPr marL="0" indent="0" algn="ctr">
              <a:buNone/>
            </a:pPr>
            <a:r>
              <a:rPr lang="en-GB" sz="2800" dirty="0" smtClean="0">
                <a:solidFill>
                  <a:srgbClr val="C00000"/>
                </a:solidFill>
              </a:rPr>
              <a:t>(see </a:t>
            </a:r>
            <a:r>
              <a:rPr lang="en-GB" sz="2800" i="1" dirty="0" smtClean="0">
                <a:solidFill>
                  <a:srgbClr val="C00000"/>
                </a:solidFill>
              </a:rPr>
              <a:t>Guidelines</a:t>
            </a:r>
            <a:r>
              <a:rPr lang="en-GB" sz="2800" dirty="0" smtClean="0">
                <a:solidFill>
                  <a:srgbClr val="C00000"/>
                </a:solidFill>
              </a:rPr>
              <a:t> for details)</a:t>
            </a:r>
            <a:endParaRPr lang="en-GB" sz="2800" dirty="0">
              <a:solidFill>
                <a:srgbClr val="C00000"/>
              </a:solidFill>
            </a:endParaRPr>
          </a:p>
        </p:txBody>
      </p:sp>
    </p:spTree>
    <p:extLst>
      <p:ext uri="{BB962C8B-B14F-4D97-AF65-F5344CB8AC3E}">
        <p14:creationId xmlns:p14="http://schemas.microsoft.com/office/powerpoint/2010/main" val="288780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GB" dirty="0" smtClean="0">
                <a:solidFill>
                  <a:srgbClr val="C00000"/>
                </a:solidFill>
                <a:effectLst>
                  <a:outerShdw blurRad="38100" dist="38100" dir="2700000" algn="tl">
                    <a:srgbClr val="000000">
                      <a:alpha val="43137"/>
                    </a:srgbClr>
                  </a:outerShdw>
                </a:effectLst>
              </a:rPr>
              <a:t>Communication</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spcBef>
                <a:spcPts val="800"/>
              </a:spcBef>
              <a:buFont typeface="Wingdings" charset="2"/>
              <a:buChar char=""/>
            </a:pPr>
            <a:r>
              <a:rPr lang="en-GB" dirty="0"/>
              <a:t>How do </a:t>
            </a:r>
            <a:r>
              <a:rPr lang="en-GB" dirty="0" smtClean="0"/>
              <a:t>your children </a:t>
            </a:r>
            <a:r>
              <a:rPr lang="en-GB" dirty="0"/>
              <a:t>know it </a:t>
            </a:r>
            <a:r>
              <a:rPr lang="en-GB" dirty="0" smtClean="0"/>
              <a:t>is time to eat?</a:t>
            </a:r>
            <a:endParaRPr lang="en-GB" dirty="0"/>
          </a:p>
          <a:p>
            <a:pPr>
              <a:spcBef>
                <a:spcPts val="800"/>
              </a:spcBef>
              <a:buFont typeface="Wingdings" charset="2"/>
              <a:buChar char=""/>
            </a:pPr>
            <a:r>
              <a:rPr lang="en-GB" dirty="0"/>
              <a:t>How can they tell you they are hungry/thirsty?</a:t>
            </a:r>
          </a:p>
          <a:p>
            <a:pPr>
              <a:spcBef>
                <a:spcPts val="800"/>
              </a:spcBef>
              <a:buFont typeface="Wingdings" charset="2"/>
              <a:buChar char=""/>
            </a:pPr>
            <a:r>
              <a:rPr lang="en-GB" dirty="0"/>
              <a:t>How do they say they are full or want more?</a:t>
            </a:r>
          </a:p>
          <a:p>
            <a:pPr>
              <a:spcBef>
                <a:spcPts val="800"/>
              </a:spcBef>
              <a:buFont typeface="Wingdings" charset="2"/>
              <a:buChar char=""/>
            </a:pPr>
            <a:r>
              <a:rPr lang="en-GB" dirty="0"/>
              <a:t>Can you offer choices?</a:t>
            </a:r>
          </a:p>
          <a:p>
            <a:endParaRPr lang="en-GB" dirty="0" smtClean="0"/>
          </a:p>
          <a:p>
            <a:pPr marL="0" indent="0">
              <a:buNone/>
            </a:pPr>
            <a:r>
              <a:rPr lang="en-GB" dirty="0" smtClean="0"/>
              <a:t>		 ‘Total Communication’</a:t>
            </a:r>
            <a:endParaRPr lang="en-GB" dirty="0"/>
          </a:p>
        </p:txBody>
      </p:sp>
      <p:sp>
        <p:nvSpPr>
          <p:cNvPr id="4" name="Right Arrow 3"/>
          <p:cNvSpPr/>
          <p:nvPr/>
        </p:nvSpPr>
        <p:spPr>
          <a:xfrm>
            <a:off x="1403648" y="4617031"/>
            <a:ext cx="72008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200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Total Communication</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lgn="ctr">
              <a:buNone/>
            </a:pPr>
            <a:r>
              <a:rPr lang="en-GB" sz="3000" dirty="0" smtClean="0"/>
              <a:t>This means using several forms of communication at once, to help your  child understand you, and to model methods </a:t>
            </a:r>
            <a:r>
              <a:rPr lang="en-GB" sz="3000" i="1" dirty="0" smtClean="0"/>
              <a:t>they</a:t>
            </a:r>
            <a:r>
              <a:rPr lang="en-GB" sz="3000" dirty="0" smtClean="0"/>
              <a:t> can use.</a:t>
            </a:r>
            <a:endParaRPr lang="en-GB" sz="3000" dirty="0" smtClean="0">
              <a:solidFill>
                <a:srgbClr val="C00000"/>
              </a:solidFill>
            </a:endParaRPr>
          </a:p>
          <a:p>
            <a:pPr marL="0" indent="0">
              <a:buNone/>
            </a:pPr>
            <a:r>
              <a:rPr lang="en-GB" sz="3000" dirty="0" smtClean="0">
                <a:solidFill>
                  <a:srgbClr val="C00000"/>
                </a:solidFill>
              </a:rPr>
              <a:t>Start with:</a:t>
            </a:r>
          </a:p>
          <a:p>
            <a:r>
              <a:rPr lang="en-GB" sz="3000" dirty="0" smtClean="0"/>
              <a:t>Talking &amp; Objects &amp; Gestures</a:t>
            </a:r>
          </a:p>
          <a:p>
            <a:pPr marL="0" indent="0">
              <a:buNone/>
            </a:pPr>
            <a:r>
              <a:rPr lang="en-GB" sz="3000" dirty="0" smtClean="0">
                <a:solidFill>
                  <a:srgbClr val="C00000"/>
                </a:solidFill>
              </a:rPr>
              <a:t>Later: </a:t>
            </a:r>
          </a:p>
          <a:p>
            <a:r>
              <a:rPr lang="en-GB" sz="3000" dirty="0" smtClean="0"/>
              <a:t>Talking &amp; Pictures &amp; Signs</a:t>
            </a:r>
          </a:p>
          <a:p>
            <a:pPr marL="0" indent="0">
              <a:buNone/>
            </a:pPr>
            <a:endParaRPr lang="en-GB" sz="3000" dirty="0"/>
          </a:p>
          <a:p>
            <a:endParaRPr lang="en-GB" dirty="0" smtClean="0"/>
          </a:p>
        </p:txBody>
      </p:sp>
    </p:spTree>
    <p:extLst>
      <p:ext uri="{BB962C8B-B14F-4D97-AF65-F5344CB8AC3E}">
        <p14:creationId xmlns:p14="http://schemas.microsoft.com/office/powerpoint/2010/main" val="1203445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Objects of Reference</a:t>
            </a:r>
            <a:endParaRPr lang="en-GB" dirty="0"/>
          </a:p>
        </p:txBody>
      </p:sp>
      <p:pic>
        <p:nvPicPr>
          <p:cNvPr id="3074" name="Picture 2" descr="C:\My documents\MAITS\Trips 2013\Kenya &amp; Malawi\Kenya\Planning training\DSCN96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484784"/>
            <a:ext cx="5440919" cy="48691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43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rPr>
              <a:t>PRACTICAL</a:t>
            </a:r>
            <a:endParaRPr lang="en-GB" dirty="0">
              <a:solidFill>
                <a:srgbClr val="C0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GB" b="1" u="sng" dirty="0" smtClean="0"/>
              <a:t>During the break</a:t>
            </a:r>
            <a:endParaRPr lang="en-GB" b="1" u="sng" dirty="0"/>
          </a:p>
          <a:p>
            <a:r>
              <a:rPr lang="en-GB" dirty="0" smtClean="0"/>
              <a:t>Feed your partner sitting slouched - give the food quickly. </a:t>
            </a:r>
          </a:p>
          <a:p>
            <a:r>
              <a:rPr lang="en-GB" dirty="0" smtClean="0"/>
              <a:t>Lean your head back when you </a:t>
            </a:r>
            <a:r>
              <a:rPr lang="en-GB" dirty="0"/>
              <a:t>d</a:t>
            </a:r>
            <a:r>
              <a:rPr lang="en-GB" dirty="0" smtClean="0"/>
              <a:t>rink your tea and swallow your food</a:t>
            </a:r>
          </a:p>
          <a:p>
            <a:r>
              <a:rPr lang="en-GB" dirty="0" smtClean="0"/>
              <a:t>Try feeding partner when they are blind-folded</a:t>
            </a:r>
          </a:p>
          <a:p>
            <a:endParaRPr lang="en-GB" dirty="0" smtClean="0"/>
          </a:p>
          <a:p>
            <a:pPr marL="457200" lvl="1" indent="0">
              <a:buNone/>
            </a:pPr>
            <a:endParaRPr lang="en-GB" dirty="0"/>
          </a:p>
          <a:p>
            <a:pPr marL="0" indent="0">
              <a:buNone/>
            </a:pPr>
            <a:r>
              <a:rPr lang="en-GB" dirty="0" smtClean="0"/>
              <a:t>Describe </a:t>
            </a:r>
            <a:r>
              <a:rPr lang="en-GB" dirty="0"/>
              <a:t>to the group what it was like - discuss…</a:t>
            </a:r>
          </a:p>
          <a:p>
            <a:endParaRPr lang="en-GB" dirty="0"/>
          </a:p>
          <a:p>
            <a:endParaRPr lang="en-GB" dirty="0"/>
          </a:p>
        </p:txBody>
      </p:sp>
    </p:spTree>
    <p:extLst>
      <p:ext uri="{BB962C8B-B14F-4D97-AF65-F5344CB8AC3E}">
        <p14:creationId xmlns:p14="http://schemas.microsoft.com/office/powerpoint/2010/main" val="1974209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What else?</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12776"/>
            <a:ext cx="8229600" cy="5184576"/>
          </a:xfrm>
        </p:spPr>
        <p:txBody>
          <a:bodyPr>
            <a:normAutofit/>
          </a:bodyPr>
          <a:lstStyle/>
          <a:p>
            <a:endParaRPr lang="en-GB" dirty="0" smtClean="0">
              <a:solidFill>
                <a:srgbClr val="C00000"/>
              </a:solidFill>
            </a:endParaRPr>
          </a:p>
          <a:p>
            <a:r>
              <a:rPr lang="en-GB" dirty="0" smtClean="0">
                <a:solidFill>
                  <a:srgbClr val="C00000"/>
                </a:solidFill>
              </a:rPr>
              <a:t>Environment</a:t>
            </a:r>
            <a:r>
              <a:rPr lang="en-GB" dirty="0">
                <a:solidFill>
                  <a:srgbClr val="C00000"/>
                </a:solidFill>
              </a:rPr>
              <a:t>, </a:t>
            </a:r>
            <a:r>
              <a:rPr lang="en-GB" dirty="0" smtClean="0">
                <a:solidFill>
                  <a:srgbClr val="C00000"/>
                </a:solidFill>
              </a:rPr>
              <a:t>hygiene &amp; teeth-cleaning</a:t>
            </a:r>
          </a:p>
          <a:p>
            <a:r>
              <a:rPr lang="en-GB" dirty="0" smtClean="0">
                <a:solidFill>
                  <a:srgbClr val="C00000"/>
                </a:solidFill>
              </a:rPr>
              <a:t>Positioning</a:t>
            </a:r>
          </a:p>
          <a:p>
            <a:r>
              <a:rPr lang="en-GB" dirty="0" smtClean="0">
                <a:solidFill>
                  <a:srgbClr val="C00000"/>
                </a:solidFill>
              </a:rPr>
              <a:t>Utensils</a:t>
            </a:r>
          </a:p>
          <a:p>
            <a:r>
              <a:rPr lang="en-GB" dirty="0" smtClean="0">
                <a:solidFill>
                  <a:srgbClr val="C00000"/>
                </a:solidFill>
              </a:rPr>
              <a:t>Support with self-feeding</a:t>
            </a:r>
          </a:p>
          <a:p>
            <a:r>
              <a:rPr lang="en-GB" dirty="0" smtClean="0">
                <a:solidFill>
                  <a:srgbClr val="C00000"/>
                </a:solidFill>
              </a:rPr>
              <a:t>Responsive feeding methods – self or other</a:t>
            </a:r>
          </a:p>
          <a:p>
            <a:pPr marL="0" indent="0">
              <a:buNone/>
            </a:pPr>
            <a:endParaRPr lang="en-GB" dirty="0" smtClean="0">
              <a:solidFill>
                <a:srgbClr val="C00000"/>
              </a:solidFill>
            </a:endParaRPr>
          </a:p>
          <a:p>
            <a:endParaRPr lang="en-GB" dirty="0" smtClean="0">
              <a:solidFill>
                <a:srgbClr val="C00000"/>
              </a:solidFill>
            </a:endParaRPr>
          </a:p>
          <a:p>
            <a:endParaRPr lang="en-GB" dirty="0"/>
          </a:p>
        </p:txBody>
      </p:sp>
    </p:spTree>
    <p:extLst>
      <p:ext uri="{BB962C8B-B14F-4D97-AF65-F5344CB8AC3E}">
        <p14:creationId xmlns:p14="http://schemas.microsoft.com/office/powerpoint/2010/main" val="1262313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Hygiene</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10000"/>
          </a:bodyPr>
          <a:lstStyle/>
          <a:p>
            <a:pPr marL="0" indent="0">
              <a:buNone/>
            </a:pPr>
            <a:r>
              <a:rPr lang="en-GB" u="sng" dirty="0" smtClean="0">
                <a:solidFill>
                  <a:srgbClr val="C00000"/>
                </a:solidFill>
                <a:effectLst>
                  <a:outerShdw blurRad="38100" dist="38100" dir="2700000" algn="tl">
                    <a:srgbClr val="000000">
                      <a:alpha val="43137"/>
                    </a:srgbClr>
                  </a:outerShdw>
                </a:effectLst>
              </a:rPr>
              <a:t>Discuss:</a:t>
            </a:r>
          </a:p>
          <a:p>
            <a:r>
              <a:rPr lang="en-GB" dirty="0" smtClean="0"/>
              <a:t>Hand-washing (flowing source</a:t>
            </a:r>
            <a:r>
              <a:rPr lang="en-GB" dirty="0"/>
              <a:t> </a:t>
            </a:r>
            <a:r>
              <a:rPr lang="en-GB" dirty="0" smtClean="0"/>
              <a:t>+ soap or ash + air dry – avoid shared towel)</a:t>
            </a:r>
          </a:p>
          <a:p>
            <a:r>
              <a:rPr lang="en-GB" dirty="0" smtClean="0"/>
              <a:t>Utensils (rinse in good water &amp; dry in sun)</a:t>
            </a:r>
          </a:p>
          <a:p>
            <a:r>
              <a:rPr lang="en-GB" dirty="0" smtClean="0"/>
              <a:t>Washing children’s hands (same way as yours)</a:t>
            </a:r>
          </a:p>
          <a:p>
            <a:r>
              <a:rPr lang="en-GB" dirty="0" smtClean="0"/>
              <a:t>Washing children’s face before eating</a:t>
            </a:r>
          </a:p>
          <a:p>
            <a:r>
              <a:rPr lang="en-GB" dirty="0" smtClean="0"/>
              <a:t>Wiping table clean (use clean cloth)</a:t>
            </a:r>
          </a:p>
          <a:p>
            <a:r>
              <a:rPr lang="en-GB" dirty="0" smtClean="0"/>
              <a:t>Clean teeth of children at risk of chest infection </a:t>
            </a:r>
            <a:r>
              <a:rPr lang="en-GB" i="1" dirty="0" smtClean="0"/>
              <a:t>before </a:t>
            </a:r>
            <a:r>
              <a:rPr lang="en-GB" dirty="0" smtClean="0"/>
              <a:t>eating as well as after</a:t>
            </a:r>
          </a:p>
          <a:p>
            <a:endParaRPr lang="en-GB" dirty="0"/>
          </a:p>
        </p:txBody>
      </p:sp>
    </p:spTree>
    <p:extLst>
      <p:ext uri="{BB962C8B-B14F-4D97-AF65-F5344CB8AC3E}">
        <p14:creationId xmlns:p14="http://schemas.microsoft.com/office/powerpoint/2010/main" val="66959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24744"/>
            <a:ext cx="8229600" cy="2952328"/>
          </a:xfrm>
        </p:spPr>
        <p:txBody>
          <a:bodyPr>
            <a:normAutofit/>
          </a:bodyPr>
          <a:lstStyle/>
          <a:p>
            <a:r>
              <a:rPr lang="en-GB" dirty="0" smtClean="0"/>
              <a:t>What difficulties do your children have with eating &amp; drinking?</a:t>
            </a:r>
            <a:endParaRPr lang="en-GB" dirty="0"/>
          </a:p>
        </p:txBody>
      </p:sp>
    </p:spTree>
    <p:extLst>
      <p:ext uri="{BB962C8B-B14F-4D97-AF65-F5344CB8AC3E}">
        <p14:creationId xmlns:p14="http://schemas.microsoft.com/office/powerpoint/2010/main" val="1112713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190500"/>
            <a:ext cx="82296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charset="0"/>
                <a:ea typeface="ＭＳ Ｐゴシック" charset="-128"/>
              </a:defRPr>
            </a:lvl9pPr>
          </a:lstStyle>
          <a:p>
            <a:pPr algn="ctr">
              <a:buClrTx/>
              <a:buFontTx/>
              <a:buNone/>
              <a:defRPr/>
            </a:pPr>
            <a:r>
              <a:rPr lang="en-GB" sz="4000" dirty="0" smtClean="0">
                <a:solidFill>
                  <a:srgbClr val="C00000"/>
                </a:solidFill>
                <a:effectLst>
                  <a:outerShdw blurRad="38100" dist="38100" dir="2700000" algn="tl">
                    <a:srgbClr val="000000"/>
                  </a:outerShdw>
                </a:effectLst>
              </a:rPr>
              <a:t>Positioning</a:t>
            </a:r>
          </a:p>
        </p:txBody>
      </p:sp>
      <p:grpSp>
        <p:nvGrpSpPr>
          <p:cNvPr id="13315" name="Group 2"/>
          <p:cNvGrpSpPr>
            <a:grpSpLocks/>
          </p:cNvGrpSpPr>
          <p:nvPr/>
        </p:nvGrpSpPr>
        <p:grpSpPr bwMode="auto">
          <a:xfrm>
            <a:off x="809625" y="1609725"/>
            <a:ext cx="1879600" cy="2190750"/>
            <a:chOff x="510" y="1014"/>
            <a:chExt cx="1184" cy="1380"/>
          </a:xfrm>
        </p:grpSpPr>
        <p:pic>
          <p:nvPicPr>
            <p:cNvPr id="133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 y="1014"/>
              <a:ext cx="1184" cy="1380"/>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2" name="Text Box 4"/>
            <p:cNvSpPr txBox="1">
              <a:spLocks noChangeArrowheads="1"/>
            </p:cNvSpPr>
            <p:nvPr/>
          </p:nvSpPr>
          <p:spPr bwMode="auto">
            <a:xfrm>
              <a:off x="510" y="1014"/>
              <a:ext cx="1184" cy="1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133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252913"/>
            <a:ext cx="1719263" cy="2100262"/>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188" y="1625600"/>
            <a:ext cx="2122487" cy="1849438"/>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3638" y="1609725"/>
            <a:ext cx="1673225" cy="2643188"/>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613" y="3706813"/>
            <a:ext cx="2687637" cy="2590800"/>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4252913"/>
            <a:ext cx="2459038" cy="2457450"/>
          </a:xfrm>
          <a:prstGeom prst="rect">
            <a:avLst/>
          </a:prstGeom>
          <a:noFill/>
          <a:ln w="936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50664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916832"/>
            <a:ext cx="3087722" cy="37405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745" y="1628800"/>
            <a:ext cx="2841931" cy="40285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Seating </a:t>
            </a:r>
            <a:endParaRPr lang="en-GB"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3379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Utensils</a:t>
            </a:r>
            <a:endParaRPr lang="en-GB" dirty="0">
              <a:solidFill>
                <a:srgbClr val="C00000"/>
              </a:solidFill>
              <a:effectLst>
                <a:outerShdw blurRad="38100" dist="38100" dir="2700000" algn="tl">
                  <a:srgbClr val="000000">
                    <a:alpha val="43137"/>
                  </a:srgbClr>
                </a:outerShdw>
              </a:effectLs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838333"/>
            <a:ext cx="1952625"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5759" y="3856566"/>
            <a:ext cx="1952625"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4858" y="1303232"/>
            <a:ext cx="2201128" cy="180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484784"/>
            <a:ext cx="2234862" cy="1832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GB" dirty="0"/>
          </a:p>
          <a:p>
            <a:endParaRPr lang="en-GB" dirty="0"/>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976" y="1340768"/>
            <a:ext cx="733425" cy="1733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2193" y="3903588"/>
            <a:ext cx="123825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051" y="4869160"/>
            <a:ext cx="9239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656" y="5171016"/>
            <a:ext cx="145732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0778" y="3815059"/>
            <a:ext cx="482154" cy="79453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5411" y="3842052"/>
            <a:ext cx="489013" cy="84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010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Responsive and Sensitive</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77500" lnSpcReduction="20000"/>
          </a:bodyPr>
          <a:lstStyle/>
          <a:p>
            <a:r>
              <a:rPr lang="en-GB" i="1" dirty="0" smtClean="0">
                <a:solidFill>
                  <a:srgbClr val="C00000"/>
                </a:solidFill>
              </a:rPr>
              <a:t>Talk</a:t>
            </a:r>
            <a:r>
              <a:rPr lang="en-GB" dirty="0" smtClean="0"/>
              <a:t> to the child</a:t>
            </a:r>
          </a:p>
          <a:p>
            <a:r>
              <a:rPr lang="en-GB" dirty="0" smtClean="0"/>
              <a:t>Give </a:t>
            </a:r>
            <a:r>
              <a:rPr lang="en-GB" i="1" dirty="0" smtClean="0">
                <a:solidFill>
                  <a:srgbClr val="C00000"/>
                </a:solidFill>
              </a:rPr>
              <a:t>small </a:t>
            </a:r>
            <a:r>
              <a:rPr lang="en-GB" dirty="0" smtClean="0"/>
              <a:t>mouthfuls – food AND drink</a:t>
            </a:r>
          </a:p>
          <a:p>
            <a:r>
              <a:rPr lang="en-GB" dirty="0" smtClean="0"/>
              <a:t>Feed at the right </a:t>
            </a:r>
            <a:r>
              <a:rPr lang="en-GB" i="1" dirty="0" smtClean="0">
                <a:solidFill>
                  <a:srgbClr val="C00000"/>
                </a:solidFill>
              </a:rPr>
              <a:t>speed </a:t>
            </a:r>
            <a:r>
              <a:rPr lang="en-GB" dirty="0" smtClean="0"/>
              <a:t>and </a:t>
            </a:r>
            <a:r>
              <a:rPr lang="en-GB" i="1" dirty="0" smtClean="0">
                <a:solidFill>
                  <a:srgbClr val="C00000"/>
                </a:solidFill>
              </a:rPr>
              <a:t>pause frequently </a:t>
            </a:r>
            <a:r>
              <a:rPr lang="en-GB" dirty="0" smtClean="0"/>
              <a:t>for the child to rest</a:t>
            </a:r>
          </a:p>
          <a:p>
            <a:r>
              <a:rPr lang="en-GB" i="1" dirty="0" smtClean="0">
                <a:solidFill>
                  <a:srgbClr val="C00000"/>
                </a:solidFill>
              </a:rPr>
              <a:t>Watch</a:t>
            </a:r>
            <a:r>
              <a:rPr lang="en-GB" dirty="0" smtClean="0"/>
              <a:t> for signs of discomfort/distress…and </a:t>
            </a:r>
            <a:r>
              <a:rPr lang="en-GB" i="1" dirty="0" smtClean="0">
                <a:solidFill>
                  <a:srgbClr val="C00000"/>
                </a:solidFill>
              </a:rPr>
              <a:t>wait</a:t>
            </a:r>
          </a:p>
          <a:p>
            <a:r>
              <a:rPr lang="en-GB" i="1" dirty="0" smtClean="0">
                <a:solidFill>
                  <a:srgbClr val="C00000"/>
                </a:solidFill>
              </a:rPr>
              <a:t>Support them to learn to self feed </a:t>
            </a:r>
            <a:r>
              <a:rPr lang="en-GB" dirty="0" smtClean="0"/>
              <a:t>with their hand first, then a spoon (hand-over-hand)</a:t>
            </a:r>
          </a:p>
          <a:p>
            <a:r>
              <a:rPr lang="en-GB" i="1" dirty="0" smtClean="0">
                <a:solidFill>
                  <a:srgbClr val="C00000"/>
                </a:solidFill>
              </a:rPr>
              <a:t>Be patient with fussy eaters</a:t>
            </a:r>
            <a:r>
              <a:rPr lang="en-GB" dirty="0" smtClean="0"/>
              <a:t>. Allow them to explore food. Find out how they like their food to be presented (colour, texture, temperature, together or separate etc.)</a:t>
            </a:r>
          </a:p>
          <a:p>
            <a:r>
              <a:rPr lang="en-GB" i="1" dirty="0" smtClean="0">
                <a:solidFill>
                  <a:srgbClr val="C00000"/>
                </a:solidFill>
              </a:rPr>
              <a:t>NEVER force-feed </a:t>
            </a:r>
            <a:r>
              <a:rPr lang="en-GB" dirty="0" smtClean="0"/>
              <a:t>(it is cruel, risks choking and food/drink on the lungs, causes fear and increased refusal to eat)</a:t>
            </a:r>
          </a:p>
          <a:p>
            <a:endParaRPr lang="en-GB" dirty="0" smtClean="0"/>
          </a:p>
          <a:p>
            <a:pPr marL="0" indent="0">
              <a:buNone/>
            </a:pPr>
            <a:endParaRPr lang="en-GB" i="1" dirty="0" smtClean="0">
              <a:solidFill>
                <a:srgbClr val="C00000"/>
              </a:solidFill>
            </a:endParaRPr>
          </a:p>
        </p:txBody>
      </p:sp>
    </p:spTree>
    <p:extLst>
      <p:ext uri="{BB962C8B-B14F-4D97-AF65-F5344CB8AC3E}">
        <p14:creationId xmlns:p14="http://schemas.microsoft.com/office/powerpoint/2010/main" val="1732124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Seeking medical help</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GB" dirty="0" smtClean="0"/>
              <a:t>Frequent vomiting / regurgitation</a:t>
            </a:r>
          </a:p>
          <a:p>
            <a:r>
              <a:rPr lang="en-GB" dirty="0" smtClean="0"/>
              <a:t>Epilepsy</a:t>
            </a:r>
          </a:p>
          <a:p>
            <a:r>
              <a:rPr lang="en-GB" dirty="0" smtClean="0"/>
              <a:t>Severe malnutrition or dehydration</a:t>
            </a:r>
          </a:p>
          <a:p>
            <a:r>
              <a:rPr lang="en-GB" dirty="0" smtClean="0"/>
              <a:t>Chest infection</a:t>
            </a:r>
            <a:endParaRPr lang="en-GB" dirty="0"/>
          </a:p>
        </p:txBody>
      </p:sp>
    </p:spTree>
    <p:extLst>
      <p:ext uri="{BB962C8B-B14F-4D97-AF65-F5344CB8AC3E}">
        <p14:creationId xmlns:p14="http://schemas.microsoft.com/office/powerpoint/2010/main" val="2982967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What has changed?</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GB" dirty="0"/>
          </a:p>
          <a:p>
            <a:pPr marL="0" indent="0">
              <a:buNone/>
            </a:pP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70" y="1268759"/>
            <a:ext cx="8120063" cy="540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341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4665"/>
            <a:ext cx="8229600" cy="570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699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739775"/>
            <a:ext cx="8372475" cy="537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789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Watch videos</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GB" sz="3600" b="1" i="1" dirty="0">
              <a:solidFill>
                <a:srgbClr val="C00000"/>
              </a:solidFill>
              <a:effectLst>
                <a:outerShdw blurRad="38100" dist="38100" dir="2700000" algn="tl">
                  <a:srgbClr val="000000">
                    <a:alpha val="43137"/>
                  </a:srgbClr>
                </a:outerShdw>
              </a:effectLst>
            </a:endParaRPr>
          </a:p>
          <a:p>
            <a:pPr marL="0" indent="0">
              <a:buNone/>
            </a:pPr>
            <a:r>
              <a:rPr lang="en-GB" b="1" i="1" dirty="0" smtClean="0">
                <a:solidFill>
                  <a:srgbClr val="C00000"/>
                </a:solidFill>
                <a:effectLst>
                  <a:outerShdw blurRad="38100" dist="38100" dir="2700000" algn="tl">
                    <a:srgbClr val="000000">
                      <a:alpha val="43137"/>
                    </a:srgbClr>
                  </a:outerShdw>
                </a:effectLst>
              </a:rPr>
              <a:t>Before: </a:t>
            </a:r>
            <a:r>
              <a:rPr lang="en-GB" dirty="0" smtClean="0"/>
              <a:t>what suggestions would you give for change</a:t>
            </a:r>
          </a:p>
          <a:p>
            <a:pPr marL="0" indent="0">
              <a:buNone/>
            </a:pPr>
            <a:r>
              <a:rPr lang="en-GB" b="1" i="1" dirty="0" smtClean="0">
                <a:solidFill>
                  <a:srgbClr val="C00000"/>
                </a:solidFill>
                <a:effectLst>
                  <a:outerShdw blurRad="38100" dist="38100" dir="2700000" algn="tl">
                    <a:srgbClr val="000000">
                      <a:alpha val="43137"/>
                    </a:srgbClr>
                  </a:outerShdw>
                </a:effectLst>
              </a:rPr>
              <a:t>After: </a:t>
            </a:r>
            <a:r>
              <a:rPr lang="en-GB" dirty="0" smtClean="0"/>
              <a:t>what has changed? What is good about this. Is there anything you would still like to change further?</a:t>
            </a:r>
          </a:p>
          <a:p>
            <a:endParaRPr lang="en-GB" dirty="0"/>
          </a:p>
        </p:txBody>
      </p:sp>
    </p:spTree>
    <p:extLst>
      <p:ext uri="{BB962C8B-B14F-4D97-AF65-F5344CB8AC3E}">
        <p14:creationId xmlns:p14="http://schemas.microsoft.com/office/powerpoint/2010/main" val="2208606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C00000"/>
                </a:solidFill>
                <a:effectLst>
                  <a:outerShdw blurRad="38100" dist="38100" dir="2700000" algn="tl">
                    <a:srgbClr val="000000">
                      <a:alpha val="43137"/>
                    </a:srgbClr>
                  </a:outerShdw>
                </a:effectLst>
              </a:rPr>
              <a:t/>
            </a:r>
            <a:br>
              <a:rPr lang="en-GB" dirty="0" smtClean="0">
                <a:solidFill>
                  <a:srgbClr val="C00000"/>
                </a:solidFill>
                <a:effectLst>
                  <a:outerShdw blurRad="38100" dist="38100" dir="2700000" algn="tl">
                    <a:srgbClr val="000000">
                      <a:alpha val="43137"/>
                    </a:srgbClr>
                  </a:outerShdw>
                </a:effectLst>
              </a:rPr>
            </a:br>
            <a:r>
              <a:rPr lang="en-GB" dirty="0" smtClean="0">
                <a:solidFill>
                  <a:srgbClr val="C00000"/>
                </a:solidFill>
                <a:effectLst>
                  <a:outerShdw blurRad="38100" dist="38100" dir="2700000" algn="tl">
                    <a:srgbClr val="000000">
                      <a:alpha val="43137"/>
                    </a:srgbClr>
                  </a:outerShdw>
                </a:effectLst>
              </a:rPr>
              <a:t>What </a:t>
            </a:r>
            <a:r>
              <a:rPr lang="en-GB" dirty="0">
                <a:solidFill>
                  <a:srgbClr val="C00000"/>
                </a:solidFill>
                <a:effectLst>
                  <a:outerShdw blurRad="38100" dist="38100" dir="2700000" algn="tl">
                    <a:srgbClr val="000000">
                      <a:alpha val="43137"/>
                    </a:srgbClr>
                  </a:outerShdw>
                </a:effectLst>
              </a:rPr>
              <a:t>will you do differently?</a:t>
            </a:r>
            <a:br>
              <a:rPr lang="en-GB" dirty="0">
                <a:solidFill>
                  <a:srgbClr val="C00000"/>
                </a:solidFill>
                <a:effectLst>
                  <a:outerShdw blurRad="38100" dist="38100" dir="2700000" algn="tl">
                    <a:srgbClr val="000000">
                      <a:alpha val="43137"/>
                    </a:srgbClr>
                  </a:outerShdw>
                </a:effectLst>
              </a:rPr>
            </a:br>
            <a:endParaRPr lang="en-GB" dirty="0"/>
          </a:p>
        </p:txBody>
      </p:sp>
      <p:sp>
        <p:nvSpPr>
          <p:cNvPr id="3" name="Content Placeholder 2"/>
          <p:cNvSpPr>
            <a:spLocks noGrp="1"/>
          </p:cNvSpPr>
          <p:nvPr>
            <p:ph idx="1"/>
          </p:nvPr>
        </p:nvSpPr>
        <p:spPr>
          <a:xfrm>
            <a:off x="467544" y="1412776"/>
            <a:ext cx="8229600" cy="4525963"/>
          </a:xfrm>
        </p:spPr>
        <p:txBody>
          <a:bodyPr>
            <a:normAutofit/>
          </a:bodyPr>
          <a:lstStyle/>
          <a:p>
            <a:pPr marL="0" indent="0" algn="ctr">
              <a:buNone/>
            </a:pPr>
            <a:r>
              <a:rPr lang="en-GB" dirty="0" smtClean="0"/>
              <a:t>Remember: </a:t>
            </a:r>
          </a:p>
          <a:p>
            <a:pPr>
              <a:buFont typeface="Wingdings" pitchFamily="2" charset="2"/>
              <a:buChar char="§"/>
            </a:pPr>
            <a:r>
              <a:rPr lang="en-GB" dirty="0" smtClean="0"/>
              <a:t>It will take time for you and your child to get used to a new way of feeding.</a:t>
            </a:r>
          </a:p>
          <a:p>
            <a:pPr>
              <a:buFont typeface="Wingdings" pitchFamily="2" charset="2"/>
              <a:buChar char="§"/>
            </a:pPr>
            <a:endParaRPr lang="en-GB" sz="1600" dirty="0"/>
          </a:p>
          <a:p>
            <a:pPr>
              <a:buFont typeface="Wingdings" pitchFamily="2" charset="2"/>
              <a:buChar char="§"/>
            </a:pPr>
            <a:r>
              <a:rPr lang="en-GB" dirty="0" smtClean="0"/>
              <a:t>Be patient and keep trying because it is really worth it! </a:t>
            </a:r>
          </a:p>
          <a:p>
            <a:pPr>
              <a:buFont typeface="Wingdings" pitchFamily="2" charset="2"/>
              <a:buChar char="§"/>
            </a:pPr>
            <a:endParaRPr lang="en-GB" sz="1800" dirty="0"/>
          </a:p>
          <a:p>
            <a:pPr>
              <a:buFont typeface="Wingdings" pitchFamily="2" charset="2"/>
              <a:buChar char="§"/>
            </a:pPr>
            <a:r>
              <a:rPr lang="en-GB" dirty="0" smtClean="0"/>
              <a:t>In time, mealtimes will be easier and your child will be happier and healthier.</a:t>
            </a:r>
          </a:p>
        </p:txBody>
      </p:sp>
    </p:spTree>
    <p:extLst>
      <p:ext uri="{BB962C8B-B14F-4D97-AF65-F5344CB8AC3E}">
        <p14:creationId xmlns:p14="http://schemas.microsoft.com/office/powerpoint/2010/main" val="841419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rmAutofit fontScale="90000"/>
          </a:bodyPr>
          <a:lstStyle/>
          <a:p>
            <a:pPr algn="l"/>
            <a:r>
              <a:rPr lang="en-GB" dirty="0" smtClean="0">
                <a:solidFill>
                  <a:srgbClr val="C00000"/>
                </a:solidFill>
                <a:effectLst>
                  <a:outerShdw blurRad="38100" dist="38100" dir="2700000" algn="tl">
                    <a:srgbClr val="000000">
                      <a:alpha val="43137"/>
                    </a:srgbClr>
                  </a:outerShdw>
                </a:effectLst>
              </a:rPr>
              <a:t>Difficulties children with disabilities have</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628800"/>
            <a:ext cx="8712968" cy="5400600"/>
          </a:xfrm>
        </p:spPr>
        <p:txBody>
          <a:bodyPr>
            <a:normAutofit/>
          </a:bodyPr>
          <a:lstStyle/>
          <a:p>
            <a:pPr marL="514350" indent="-514350">
              <a:buFont typeface="+mj-lt"/>
              <a:buAutoNum type="arabicPeriod"/>
            </a:pPr>
            <a:r>
              <a:rPr lang="en-GB" dirty="0" smtClean="0">
                <a:solidFill>
                  <a:srgbClr val="C00000"/>
                </a:solidFill>
              </a:rPr>
              <a:t>Chewing</a:t>
            </a:r>
          </a:p>
          <a:p>
            <a:pPr marL="514350" indent="-514350">
              <a:buFont typeface="+mj-lt"/>
              <a:buAutoNum type="arabicPeriod"/>
            </a:pPr>
            <a:r>
              <a:rPr lang="en-GB" dirty="0" smtClean="0">
                <a:solidFill>
                  <a:srgbClr val="00B050"/>
                </a:solidFill>
              </a:rPr>
              <a:t>Swallowing - coughing / choking / chest infections</a:t>
            </a:r>
          </a:p>
          <a:p>
            <a:pPr marL="514350" indent="-514350">
              <a:buFont typeface="+mj-lt"/>
              <a:buAutoNum type="arabicPeriod"/>
            </a:pPr>
            <a:r>
              <a:rPr lang="en-GB" dirty="0" smtClean="0">
                <a:solidFill>
                  <a:srgbClr val="0070C0"/>
                </a:solidFill>
              </a:rPr>
              <a:t>Communication – can’t indicate hungry, full etc.</a:t>
            </a:r>
          </a:p>
          <a:p>
            <a:pPr marL="514350" indent="-514350">
              <a:buFont typeface="+mj-lt"/>
              <a:buAutoNum type="arabicPeriod"/>
            </a:pPr>
            <a:r>
              <a:rPr lang="en-GB" dirty="0" smtClean="0"/>
              <a:t>Self-feeding – unable to self-feed OR puts too much in the mouth at once OR eats too quickly</a:t>
            </a:r>
          </a:p>
          <a:p>
            <a:pPr marL="514350" indent="-514350">
              <a:buFont typeface="+mj-lt"/>
              <a:buAutoNum type="arabicPeriod"/>
            </a:pPr>
            <a:r>
              <a:rPr lang="en-GB" dirty="0" smtClean="0">
                <a:solidFill>
                  <a:srgbClr val="7030A0"/>
                </a:solidFill>
              </a:rPr>
              <a:t>Vomiting / regurgitation (‘reflux’)</a:t>
            </a:r>
          </a:p>
          <a:p>
            <a:pPr marL="514350" indent="-514350">
              <a:buFont typeface="+mj-lt"/>
              <a:buAutoNum type="arabicPeriod"/>
            </a:pPr>
            <a:r>
              <a:rPr lang="en-GB" dirty="0" smtClean="0">
                <a:solidFill>
                  <a:srgbClr val="C00000"/>
                </a:solidFill>
              </a:rPr>
              <a:t>Fussy eating or refusal to eat</a:t>
            </a:r>
          </a:p>
          <a:p>
            <a:pPr marL="514350" indent="-514350">
              <a:buFont typeface="+mj-lt"/>
              <a:buAutoNum type="arabicPeriod"/>
            </a:pPr>
            <a:endParaRPr lang="en-GB" dirty="0"/>
          </a:p>
        </p:txBody>
      </p:sp>
    </p:spTree>
    <p:extLst>
      <p:ext uri="{BB962C8B-B14F-4D97-AF65-F5344CB8AC3E}">
        <p14:creationId xmlns:p14="http://schemas.microsoft.com/office/powerpoint/2010/main" val="917986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Summary</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40768"/>
            <a:ext cx="8229600" cy="4785395"/>
          </a:xfrm>
        </p:spPr>
        <p:txBody>
          <a:bodyPr>
            <a:normAutofit fontScale="92500" lnSpcReduction="20000"/>
          </a:bodyPr>
          <a:lstStyle/>
          <a:p>
            <a:pPr>
              <a:spcBef>
                <a:spcPts val="800"/>
              </a:spcBef>
              <a:buFont typeface="Wingdings" charset="2"/>
              <a:buChar char=""/>
            </a:pPr>
            <a:r>
              <a:rPr lang="en-GB" sz="3000" dirty="0" smtClean="0"/>
              <a:t>Follow good hygiene practices – feeder &amp; child</a:t>
            </a:r>
          </a:p>
          <a:p>
            <a:pPr>
              <a:spcBef>
                <a:spcPts val="800"/>
              </a:spcBef>
              <a:buFont typeface="Wingdings" charset="2"/>
              <a:buChar char=""/>
            </a:pPr>
            <a:r>
              <a:rPr lang="en-GB" sz="3000" dirty="0" smtClean="0"/>
              <a:t>Give smaller meals more often: high nutrient &amp; calorie content; smooth texture</a:t>
            </a:r>
          </a:p>
          <a:p>
            <a:pPr>
              <a:spcBef>
                <a:spcPts val="800"/>
              </a:spcBef>
              <a:buFont typeface="Wingdings" charset="2"/>
              <a:buChar char=""/>
            </a:pPr>
            <a:r>
              <a:rPr lang="en-GB" sz="3000" dirty="0" smtClean="0"/>
              <a:t>Communicate with child in positive manner</a:t>
            </a:r>
          </a:p>
          <a:p>
            <a:pPr>
              <a:spcBef>
                <a:spcPts val="800"/>
              </a:spcBef>
              <a:buFont typeface="Wingdings" charset="2"/>
              <a:buChar char=""/>
            </a:pPr>
            <a:r>
              <a:rPr lang="en-GB" sz="3000" dirty="0" smtClean="0"/>
              <a:t>Position – support child in upright position with chin slightly down (use special chair)</a:t>
            </a:r>
          </a:p>
          <a:p>
            <a:pPr>
              <a:spcBef>
                <a:spcPts val="800"/>
              </a:spcBef>
              <a:buFont typeface="Wingdings" charset="2"/>
              <a:buChar char=""/>
            </a:pPr>
            <a:r>
              <a:rPr lang="en-GB" sz="3000" dirty="0" smtClean="0"/>
              <a:t>Use correct utensils (small plastic cup &amp; spoon)</a:t>
            </a:r>
          </a:p>
          <a:p>
            <a:pPr>
              <a:spcBef>
                <a:spcPts val="800"/>
              </a:spcBef>
              <a:buFont typeface="Wingdings" charset="2"/>
              <a:buChar char=""/>
            </a:pPr>
            <a:r>
              <a:rPr lang="en-GB" sz="3000" dirty="0" smtClean="0"/>
              <a:t>Feed sensitively: small mouthfuls, slowly, watching &amp; pausing. NEVER FORCE</a:t>
            </a:r>
          </a:p>
          <a:p>
            <a:pPr>
              <a:spcBef>
                <a:spcPts val="800"/>
              </a:spcBef>
              <a:buFont typeface="Wingdings" charset="2"/>
              <a:buChar char=""/>
            </a:pPr>
            <a:r>
              <a:rPr lang="en-GB" sz="3000" dirty="0" smtClean="0"/>
              <a:t>Go to doctor if malnourished, dehydrated, chest infection, frequent vomiting, fits (epilepsy)</a:t>
            </a:r>
          </a:p>
          <a:p>
            <a:endParaRPr lang="en-GB" dirty="0"/>
          </a:p>
        </p:txBody>
      </p:sp>
    </p:spTree>
    <p:extLst>
      <p:ext uri="{BB962C8B-B14F-4D97-AF65-F5344CB8AC3E}">
        <p14:creationId xmlns:p14="http://schemas.microsoft.com/office/powerpoint/2010/main" val="1267129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229600" cy="4525963"/>
          </a:xfrm>
        </p:spPr>
        <p:txBody>
          <a:bodyPr>
            <a:normAutofit/>
          </a:bodyPr>
          <a:lstStyle/>
          <a:p>
            <a:pPr marL="0" indent="0" algn="ctr">
              <a:buNone/>
            </a:pPr>
            <a:r>
              <a:rPr lang="en-GB" sz="5400" dirty="0">
                <a:solidFill>
                  <a:srgbClr val="C00000"/>
                </a:solidFill>
                <a:effectLst>
                  <a:outerShdw blurRad="38100" dist="38100" dir="2700000" algn="tl">
                    <a:srgbClr val="000000">
                      <a:alpha val="43137"/>
                    </a:srgbClr>
                  </a:outerShdw>
                </a:effectLst>
              </a:rPr>
              <a:t>Educational Video Drama</a:t>
            </a:r>
            <a:endParaRPr lang="en-GB" sz="5400" dirty="0"/>
          </a:p>
        </p:txBody>
      </p:sp>
    </p:spTree>
    <p:extLst>
      <p:ext uri="{BB962C8B-B14F-4D97-AF65-F5344CB8AC3E}">
        <p14:creationId xmlns:p14="http://schemas.microsoft.com/office/powerpoint/2010/main" val="954482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a:t>
            </a:r>
            <a:endParaRPr lang="en-GB" dirty="0"/>
          </a:p>
        </p:txBody>
      </p:sp>
      <p:sp>
        <p:nvSpPr>
          <p:cNvPr id="3" name="Content Placeholder 2"/>
          <p:cNvSpPr>
            <a:spLocks noGrp="1"/>
          </p:cNvSpPr>
          <p:nvPr>
            <p:ph idx="1"/>
          </p:nvPr>
        </p:nvSpPr>
        <p:spPr>
          <a:xfrm>
            <a:off x="467544" y="1412776"/>
            <a:ext cx="8229600" cy="4525963"/>
          </a:xfrm>
        </p:spPr>
        <p:txBody>
          <a:bodyPr>
            <a:normAutofit/>
          </a:bodyPr>
          <a:lstStyle/>
          <a:p>
            <a:pPr marL="0" indent="0">
              <a:buNone/>
            </a:pPr>
            <a:r>
              <a:rPr lang="en-GB" dirty="0"/>
              <a:t>A</a:t>
            </a:r>
            <a:r>
              <a:rPr lang="en-GB" dirty="0" smtClean="0"/>
              <a:t>. Knowledge  </a:t>
            </a:r>
            <a:r>
              <a:rPr lang="en-GB" b="1" dirty="0" smtClean="0"/>
              <a:t>before</a:t>
            </a:r>
            <a:r>
              <a:rPr lang="en-GB" dirty="0" smtClean="0"/>
              <a:t>	1. low 2. medium 3. high</a:t>
            </a:r>
          </a:p>
          <a:p>
            <a:pPr marL="0" indent="0">
              <a:buNone/>
            </a:pPr>
            <a:endParaRPr lang="en-GB" dirty="0" smtClean="0"/>
          </a:p>
          <a:p>
            <a:pPr marL="0" indent="0">
              <a:buNone/>
            </a:pPr>
            <a:r>
              <a:rPr lang="en-GB" dirty="0"/>
              <a:t>B</a:t>
            </a:r>
            <a:r>
              <a:rPr lang="en-GB" dirty="0" smtClean="0"/>
              <a:t>. Knowledge </a:t>
            </a:r>
            <a:r>
              <a:rPr lang="en-GB" b="1" dirty="0" smtClean="0"/>
              <a:t>after</a:t>
            </a:r>
            <a:r>
              <a:rPr lang="en-GB" dirty="0" smtClean="0"/>
              <a:t> 1. low 2.medium 3.high</a:t>
            </a:r>
          </a:p>
          <a:p>
            <a:endParaRPr lang="en-GB" dirty="0"/>
          </a:p>
          <a:p>
            <a:pPr marL="0" indent="0">
              <a:buNone/>
            </a:pPr>
            <a:r>
              <a:rPr lang="en-GB" dirty="0"/>
              <a:t>C</a:t>
            </a:r>
            <a:r>
              <a:rPr lang="en-GB" dirty="0" smtClean="0"/>
              <a:t>. Training was  1. not very useful</a:t>
            </a:r>
          </a:p>
          <a:p>
            <a:pPr marL="0" indent="0">
              <a:buNone/>
            </a:pPr>
            <a:r>
              <a:rPr lang="en-GB" dirty="0"/>
              <a:t> </a:t>
            </a:r>
            <a:r>
              <a:rPr lang="en-GB" dirty="0" smtClean="0"/>
              <a:t>                            2. somewhat useful</a:t>
            </a:r>
          </a:p>
          <a:p>
            <a:pPr marL="0" indent="0">
              <a:buNone/>
            </a:pPr>
            <a:r>
              <a:rPr lang="en-GB" dirty="0"/>
              <a:t> </a:t>
            </a:r>
            <a:r>
              <a:rPr lang="en-GB" dirty="0" smtClean="0"/>
              <a:t>                            3. very useful</a:t>
            </a:r>
          </a:p>
          <a:p>
            <a:pPr marL="0" indent="0">
              <a:buNone/>
            </a:pPr>
            <a:endParaRPr lang="en-GB"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6093296"/>
            <a:ext cx="3694113"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404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Possible Consequences</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87016" y="1592796"/>
            <a:ext cx="8856984" cy="5400600"/>
          </a:xfrm>
        </p:spPr>
        <p:txBody>
          <a:bodyPr>
            <a:normAutofit/>
          </a:bodyPr>
          <a:lstStyle/>
          <a:p>
            <a:r>
              <a:rPr lang="en-GB" sz="2800" dirty="0" smtClean="0"/>
              <a:t>Can’t always eat all types of food or eat enough food at each meal (gets too tired)           malnourished &amp; sick</a:t>
            </a:r>
          </a:p>
          <a:p>
            <a:pPr marL="0" indent="0">
              <a:buNone/>
            </a:pPr>
            <a:endParaRPr lang="en-GB" sz="2800" dirty="0" smtClean="0"/>
          </a:p>
          <a:p>
            <a:r>
              <a:rPr lang="en-GB" sz="2800" dirty="0" smtClean="0"/>
              <a:t>Can’t drink enough          dehydrated and constipated </a:t>
            </a:r>
          </a:p>
          <a:p>
            <a:pPr marL="0" indent="0">
              <a:buNone/>
            </a:pPr>
            <a:endParaRPr lang="en-GB" sz="2800" dirty="0" smtClean="0"/>
          </a:p>
          <a:p>
            <a:r>
              <a:rPr lang="en-GB" sz="2800" dirty="0"/>
              <a:t>Food goes the wrong </a:t>
            </a:r>
            <a:r>
              <a:rPr lang="en-GB" sz="2800" dirty="0" smtClean="0"/>
              <a:t>way, onto </a:t>
            </a:r>
            <a:r>
              <a:rPr lang="en-GB" sz="2800" dirty="0"/>
              <a:t>the lungs </a:t>
            </a:r>
            <a:r>
              <a:rPr lang="en-GB" sz="2800" dirty="0" smtClean="0"/>
              <a:t>         chest infections</a:t>
            </a:r>
          </a:p>
          <a:p>
            <a:pPr marL="0" indent="0">
              <a:buNone/>
            </a:pPr>
            <a:endParaRPr lang="en-GB" sz="2800" dirty="0"/>
          </a:p>
          <a:p>
            <a:pPr marL="0" indent="0">
              <a:buNone/>
            </a:pPr>
            <a:endParaRPr lang="en-GB" sz="2800" dirty="0" smtClean="0"/>
          </a:p>
        </p:txBody>
      </p:sp>
      <p:sp>
        <p:nvSpPr>
          <p:cNvPr id="8" name="Right Arrow 7"/>
          <p:cNvSpPr/>
          <p:nvPr/>
        </p:nvSpPr>
        <p:spPr>
          <a:xfrm>
            <a:off x="4572000" y="2204583"/>
            <a:ext cx="504056" cy="287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a:off x="3649633" y="3212695"/>
            <a:ext cx="504056" cy="287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6804248" y="4221088"/>
            <a:ext cx="504056" cy="287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622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What are the biggest issues for you? </a:t>
            </a:r>
          </a:p>
          <a:p>
            <a:r>
              <a:rPr lang="en-GB" dirty="0" smtClean="0"/>
              <a:t>How </a:t>
            </a:r>
            <a:r>
              <a:rPr lang="en-GB" dirty="0"/>
              <a:t>do you get round </a:t>
            </a:r>
            <a:r>
              <a:rPr lang="en-GB" dirty="0" smtClean="0"/>
              <a:t>them?</a:t>
            </a:r>
            <a:endParaRPr lang="en-GB" dirty="0"/>
          </a:p>
        </p:txBody>
      </p:sp>
    </p:spTree>
    <p:extLst>
      <p:ext uri="{BB962C8B-B14F-4D97-AF65-F5344CB8AC3E}">
        <p14:creationId xmlns:p14="http://schemas.microsoft.com/office/powerpoint/2010/main" val="1153981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00000"/>
                </a:solidFill>
                <a:effectLst>
                  <a:outerShdw blurRad="38100" dist="38100" dir="2700000" algn="tl">
                    <a:srgbClr val="000000">
                      <a:alpha val="43137"/>
                    </a:srgbClr>
                  </a:outerShdw>
                </a:effectLst>
              </a:rPr>
              <a:t>Nutrition</a:t>
            </a:r>
            <a:endParaRPr lang="en-GB"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512" y="1484784"/>
            <a:ext cx="8866312" cy="4525963"/>
          </a:xfrm>
        </p:spPr>
        <p:txBody>
          <a:bodyPr>
            <a:normAutofit/>
          </a:bodyPr>
          <a:lstStyle/>
          <a:p>
            <a:r>
              <a:rPr lang="en-GB" dirty="0" smtClean="0"/>
              <a:t>Why is nutrition important for children?</a:t>
            </a:r>
          </a:p>
          <a:p>
            <a:pPr marL="0" indent="0">
              <a:buNone/>
            </a:pPr>
            <a:endParaRPr lang="en-GB" sz="1800" dirty="0" smtClean="0"/>
          </a:p>
          <a:p>
            <a:pPr lvl="1"/>
            <a:r>
              <a:rPr lang="en-GB" dirty="0" smtClean="0">
                <a:solidFill>
                  <a:srgbClr val="C00000"/>
                </a:solidFill>
              </a:rPr>
              <a:t>Survival, growth and development</a:t>
            </a:r>
          </a:p>
          <a:p>
            <a:pPr lvl="1"/>
            <a:r>
              <a:rPr lang="en-GB" dirty="0" smtClean="0">
                <a:solidFill>
                  <a:srgbClr val="C00000"/>
                </a:solidFill>
              </a:rPr>
              <a:t>Good health</a:t>
            </a:r>
          </a:p>
          <a:p>
            <a:pPr lvl="1"/>
            <a:r>
              <a:rPr lang="en-GB" dirty="0" smtClean="0">
                <a:solidFill>
                  <a:srgbClr val="C00000"/>
                </a:solidFill>
              </a:rPr>
              <a:t>Energy</a:t>
            </a:r>
          </a:p>
          <a:p>
            <a:pPr lvl="1"/>
            <a:r>
              <a:rPr lang="en-GB" dirty="0" smtClean="0">
                <a:solidFill>
                  <a:srgbClr val="C00000"/>
                </a:solidFill>
              </a:rPr>
              <a:t>Mental ability</a:t>
            </a:r>
          </a:p>
          <a:p>
            <a:pPr lvl="1"/>
            <a:r>
              <a:rPr lang="en-GB" dirty="0" smtClean="0">
                <a:solidFill>
                  <a:srgbClr val="C00000"/>
                </a:solidFill>
              </a:rPr>
              <a:t>Well-being</a:t>
            </a:r>
          </a:p>
          <a:p>
            <a:pPr marL="0" indent="0" algn="ctr">
              <a:buNone/>
            </a:pPr>
            <a:r>
              <a:rPr lang="en-GB" dirty="0" smtClean="0">
                <a:solidFill>
                  <a:srgbClr val="0070C0"/>
                </a:solidFill>
              </a:rPr>
              <a:t>.</a:t>
            </a:r>
          </a:p>
          <a:p>
            <a:endParaRPr lang="en-GB" dirty="0" smtClean="0"/>
          </a:p>
          <a:p>
            <a:pPr marL="0" indent="0">
              <a:buNone/>
            </a:pPr>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40680468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600" dirty="0" smtClean="0">
                <a:solidFill>
                  <a:srgbClr val="C00000"/>
                </a:solidFill>
                <a:effectLst>
                  <a:outerShdw blurRad="38100" dist="38100" dir="2700000" algn="tl">
                    <a:srgbClr val="000000">
                      <a:alpha val="43137"/>
                    </a:srgbClr>
                  </a:outerShdw>
                </a:effectLst>
              </a:rPr>
              <a:t>How do we achieve good nutrition?</a:t>
            </a:r>
            <a:endParaRPr lang="en-GB" sz="3600"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GB" dirty="0" smtClean="0"/>
              <a:t>Enough food </a:t>
            </a:r>
          </a:p>
          <a:p>
            <a:r>
              <a:rPr lang="en-GB" dirty="0" smtClean="0"/>
              <a:t>Good food</a:t>
            </a:r>
          </a:p>
          <a:p>
            <a:pPr marL="0" indent="0">
              <a:buNone/>
            </a:pPr>
            <a:r>
              <a:rPr lang="en-GB" dirty="0" smtClean="0"/>
              <a:t>	</a:t>
            </a:r>
          </a:p>
          <a:p>
            <a:pPr marL="0" indent="0">
              <a:buNone/>
            </a:pPr>
            <a:endParaRPr lang="en-GB" dirty="0"/>
          </a:p>
          <a:p>
            <a:pPr marL="0" indent="0">
              <a:buNone/>
            </a:pPr>
            <a:endParaRPr lang="en-GB" dirty="0" smtClean="0"/>
          </a:p>
          <a:p>
            <a:pPr marL="0" indent="0" algn="ctr">
              <a:buNone/>
            </a:pPr>
            <a:r>
              <a:rPr lang="en-GB" sz="3600" dirty="0" smtClean="0">
                <a:solidFill>
                  <a:srgbClr val="C00000"/>
                </a:solidFill>
                <a:effectLst>
                  <a:outerShdw blurRad="38100" dist="38100" dir="2700000" algn="tl">
                    <a:srgbClr val="000000">
                      <a:alpha val="43137"/>
                    </a:srgbClr>
                  </a:outerShdw>
                </a:effectLst>
              </a:rPr>
              <a:t>What is good food?</a:t>
            </a:r>
            <a:endParaRPr lang="en-GB" sz="3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8958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balanced diet</a:t>
            </a:r>
            <a:endParaRPr lang="en-GB" dirty="0"/>
          </a:p>
        </p:txBody>
      </p:sp>
      <p:sp>
        <p:nvSpPr>
          <p:cNvPr id="3" name="Content Placeholder 2"/>
          <p:cNvSpPr>
            <a:spLocks noGrp="1"/>
          </p:cNvSpPr>
          <p:nvPr>
            <p:ph idx="1"/>
          </p:nvPr>
        </p:nvSpPr>
        <p:spPr/>
        <p:txBody>
          <a:bodyPr/>
          <a:lstStyle/>
          <a:p>
            <a:endParaRPr lang="en-GB" dirty="0"/>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235732"/>
            <a:ext cx="2200275" cy="781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917" y="5091286"/>
            <a:ext cx="1666875"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916832"/>
            <a:ext cx="11430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476625"/>
            <a:ext cx="130492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9732" y="3252787"/>
            <a:ext cx="15240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008" y="5138911"/>
            <a:ext cx="180975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936" y="1883494"/>
            <a:ext cx="1647825" cy="847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319471" y="3017526"/>
            <a:ext cx="2346325" cy="1468437"/>
          </a:xfrm>
          <a:prstGeom prst="rect">
            <a:avLst/>
          </a:prstGeom>
          <a:solidFill>
            <a:srgbClr val="FFFFFF"/>
          </a:solidFill>
          <a:ln w="9525">
            <a:solidFill>
              <a:srgbClr val="000000"/>
            </a:solidFill>
            <a:miter lim="800000"/>
            <a:headEnd/>
            <a:tailEnd/>
          </a:ln>
        </p:spPr>
        <p:txBody>
          <a:bodyPr vert="horz" wrap="non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1545" y="3075469"/>
            <a:ext cx="216217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50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Autofit/>
          </a:bodyPr>
          <a:lstStyle/>
          <a:p>
            <a:r>
              <a:rPr lang="en-GB" sz="3600" dirty="0" smtClean="0">
                <a:solidFill>
                  <a:srgbClr val="C00000"/>
                </a:solidFill>
                <a:effectLst>
                  <a:outerShdw blurRad="38100" dist="38100" dir="2700000" algn="tl">
                    <a:srgbClr val="000000">
                      <a:alpha val="43137"/>
                    </a:srgbClr>
                  </a:outerShdw>
                </a:effectLst>
              </a:rPr>
              <a:t>What food is good for children with disabilities?</a:t>
            </a:r>
            <a:endParaRPr lang="en-GB" sz="3600"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988840"/>
            <a:ext cx="8229600" cy="4525963"/>
          </a:xfrm>
        </p:spPr>
        <p:txBody>
          <a:bodyPr>
            <a:normAutofit/>
          </a:bodyPr>
          <a:lstStyle/>
          <a:p>
            <a:pPr>
              <a:buFont typeface="Wingdings" pitchFamily="2" charset="2"/>
              <a:buChar char="Ø"/>
            </a:pPr>
            <a:r>
              <a:rPr lang="en-GB" dirty="0"/>
              <a:t>High nutrient density for all</a:t>
            </a:r>
          </a:p>
          <a:p>
            <a:pPr>
              <a:buFont typeface="Wingdings" pitchFamily="2" charset="2"/>
              <a:buChar char="Ø"/>
            </a:pPr>
            <a:r>
              <a:rPr lang="en-GB" dirty="0" smtClean="0"/>
              <a:t>High calorie - for </a:t>
            </a:r>
            <a:r>
              <a:rPr lang="en-GB" dirty="0"/>
              <a:t>CP/physical problems</a:t>
            </a:r>
            <a:endParaRPr lang="en-GB" dirty="0" smtClean="0"/>
          </a:p>
          <a:p>
            <a:pPr>
              <a:buFont typeface="Wingdings" pitchFamily="2" charset="2"/>
              <a:buChar char="Ø"/>
            </a:pPr>
            <a:r>
              <a:rPr lang="en-GB" dirty="0" smtClean="0"/>
              <a:t>Smooth consistency  - for CP/physical problems</a:t>
            </a:r>
          </a:p>
          <a:p>
            <a:pPr>
              <a:buFont typeface="Wingdings" pitchFamily="2" charset="2"/>
              <a:buChar char="Ø"/>
            </a:pPr>
            <a:r>
              <a:rPr lang="en-GB" dirty="0" smtClean="0"/>
              <a:t>Foods to </a:t>
            </a:r>
            <a:r>
              <a:rPr lang="en-GB" i="1" dirty="0" smtClean="0"/>
              <a:t>avoid </a:t>
            </a:r>
            <a:r>
              <a:rPr lang="en-GB" dirty="0" smtClean="0"/>
              <a:t>for children with Autism –additives and sugar</a:t>
            </a:r>
          </a:p>
          <a:p>
            <a:pPr marL="0" indent="0">
              <a:buNone/>
            </a:pPr>
            <a:endParaRPr lang="en-GB" dirty="0">
              <a:solidFill>
                <a:srgbClr val="FF0000"/>
              </a:solidFill>
            </a:endParaRPr>
          </a:p>
          <a:p>
            <a:pPr marL="0" indent="0">
              <a:buNone/>
            </a:pPr>
            <a:endParaRPr lang="en-GB" dirty="0"/>
          </a:p>
        </p:txBody>
      </p:sp>
    </p:spTree>
    <p:extLst>
      <p:ext uri="{BB962C8B-B14F-4D97-AF65-F5344CB8AC3E}">
        <p14:creationId xmlns:p14="http://schemas.microsoft.com/office/powerpoint/2010/main" val="3265962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1029</Words>
  <Application>Microsoft Office PowerPoint</Application>
  <PresentationFormat>On-screen Show (4:3)</PresentationFormat>
  <Paragraphs>177</Paragraphs>
  <Slides>32</Slides>
  <Notes>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  Nutrition  Eating &amp; Drinking  </vt:lpstr>
      <vt:lpstr>What difficulties do your children have with eating &amp; drinking?</vt:lpstr>
      <vt:lpstr>Difficulties children with disabilities have</vt:lpstr>
      <vt:lpstr>Possible Consequences</vt:lpstr>
      <vt:lpstr>PowerPoint Presentation</vt:lpstr>
      <vt:lpstr>Nutrition</vt:lpstr>
      <vt:lpstr>How do we achieve good nutrition?</vt:lpstr>
      <vt:lpstr>A balanced diet</vt:lpstr>
      <vt:lpstr>What food is good for children with disabilities?</vt:lpstr>
      <vt:lpstr>Food and Drink</vt:lpstr>
      <vt:lpstr>Good or bad? Why?</vt:lpstr>
      <vt:lpstr>Good or bad texture?</vt:lpstr>
      <vt:lpstr>What local recipes?</vt:lpstr>
      <vt:lpstr>Communication</vt:lpstr>
      <vt:lpstr>Total Communication</vt:lpstr>
      <vt:lpstr>Objects of Reference</vt:lpstr>
      <vt:lpstr>PRACTICAL</vt:lpstr>
      <vt:lpstr>What else?</vt:lpstr>
      <vt:lpstr>Hygiene</vt:lpstr>
      <vt:lpstr>PowerPoint Presentation</vt:lpstr>
      <vt:lpstr>Seating </vt:lpstr>
      <vt:lpstr>Utensils</vt:lpstr>
      <vt:lpstr>Responsive and Sensitive</vt:lpstr>
      <vt:lpstr>Seeking medical help</vt:lpstr>
      <vt:lpstr>What has changed?</vt:lpstr>
      <vt:lpstr>PowerPoint Presentation</vt:lpstr>
      <vt:lpstr>PowerPoint Presentation</vt:lpstr>
      <vt:lpstr>Watch videos</vt:lpstr>
      <vt:lpstr> What will you do differently? </vt:lpstr>
      <vt:lpstr>Summary</vt:lpstr>
      <vt:lpstr>PowerPoint Presentation</vt:lpstr>
      <vt:lpstr>FEEDBACK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Eating &amp; Drinking</dc:title>
  <dc:creator>Mel</dc:creator>
  <cp:lastModifiedBy>Mel Adams</cp:lastModifiedBy>
  <cp:revision>79</cp:revision>
  <dcterms:created xsi:type="dcterms:W3CDTF">2013-07-08T15:38:55Z</dcterms:created>
  <dcterms:modified xsi:type="dcterms:W3CDTF">2013-11-20T15:01:14Z</dcterms:modified>
</cp:coreProperties>
</file>